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78" r:id="rId2"/>
    <p:sldId id="277" r:id="rId3"/>
    <p:sldId id="286" r:id="rId4"/>
    <p:sldId id="287" r:id="rId5"/>
    <p:sldId id="288" r:id="rId6"/>
    <p:sldId id="284" r:id="rId7"/>
    <p:sldId id="289" r:id="rId8"/>
    <p:sldId id="292" r:id="rId9"/>
    <p:sldId id="293" r:id="rId10"/>
    <p:sldId id="294" r:id="rId11"/>
    <p:sldId id="295" r:id="rId12"/>
    <p:sldId id="279" r:id="rId13"/>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80"/>
    <a:srgbClr val="93BB3B"/>
    <a:srgbClr val="93C81E"/>
    <a:srgbClr val="43A7A2"/>
    <a:srgbClr val="7EB042"/>
    <a:srgbClr val="76A43E"/>
    <a:srgbClr val="6D4797"/>
    <a:srgbClr val="7F4698"/>
    <a:srgbClr val="00BCB8"/>
    <a:srgbClr val="0099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167" autoAdjust="0"/>
  </p:normalViewPr>
  <p:slideViewPr>
    <p:cSldViewPr>
      <p:cViewPr varScale="1">
        <p:scale>
          <a:sx n="61" d="100"/>
          <a:sy n="61" d="100"/>
        </p:scale>
        <p:origin x="-1320"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BD9BE467-85CC-49EF-8D86-3C5900CB9729}" type="datetimeFigureOut">
              <a:rPr lang="en-US" smtClean="0"/>
              <a:pPr/>
              <a:t>6/20/2010</a:t>
            </a:fld>
            <a:endParaRPr lang="en-CA"/>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0B56EF03-3AB3-4286-B7A1-899B84ADE283}" type="slidenum">
              <a:rPr lang="en-CA" smtClean="0"/>
              <a:pPr/>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81953331-BEE0-42C9-9A19-2270FB7D3F7D}" type="slidenum">
              <a:rPr lang="en-US" smtClean="0">
                <a:latin typeface="Arial" pitchFamily="34" charset="0"/>
              </a:rPr>
              <a:pPr/>
              <a:t>1</a:t>
            </a:fld>
            <a:endParaRPr lang="en-US" smtClean="0">
              <a:latin typeface="Arial" pitchFamily="3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r>
              <a:rPr lang="en-US" dirty="0" smtClean="0">
                <a:latin typeface="Arial" pitchFamily="34" charset="0"/>
              </a:rPr>
              <a:t>B</a:t>
            </a:r>
            <a:r>
              <a:rPr lang="en-US" baseline="0" dirty="0" smtClean="0">
                <a:latin typeface="Arial" pitchFamily="34" charset="0"/>
              </a:rPr>
              <a:t> U!</a:t>
            </a:r>
            <a:endParaRPr lang="en-US" dirty="0"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Progress bar</a:t>
            </a:r>
            <a:endParaRPr lang="en-CA" dirty="0"/>
          </a:p>
        </p:txBody>
      </p:sp>
      <p:sp>
        <p:nvSpPr>
          <p:cNvPr id="4" name="Slide Number Placeholder 3"/>
          <p:cNvSpPr>
            <a:spLocks noGrp="1"/>
          </p:cNvSpPr>
          <p:nvPr>
            <p:ph type="sldNum" sz="quarter" idx="10"/>
          </p:nvPr>
        </p:nvSpPr>
        <p:spPr/>
        <p:txBody>
          <a:bodyPr/>
          <a:lstStyle/>
          <a:p>
            <a:fld id="{0B56EF03-3AB3-4286-B7A1-899B84ADE283}" type="slidenum">
              <a:rPr lang="en-CA" smtClean="0"/>
              <a:pPr/>
              <a:t>2</a:t>
            </a:fld>
            <a:endParaRPr lang="en-C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Critical</a:t>
            </a:r>
            <a:r>
              <a:rPr lang="en-CA" baseline="0" dirty="0" smtClean="0"/>
              <a:t> youth studies (Cote &amp; </a:t>
            </a:r>
            <a:r>
              <a:rPr lang="en-CA" baseline="0" dirty="0" err="1" smtClean="0"/>
              <a:t>Allahar</a:t>
            </a:r>
            <a:r>
              <a:rPr lang="en-CA" baseline="0" dirty="0" smtClean="0"/>
              <a:t>) is about s</a:t>
            </a:r>
            <a:r>
              <a:rPr lang="en-CA" dirty="0" smtClean="0"/>
              <a:t>eeking an authentic youth perspective on their practices</a:t>
            </a:r>
            <a:endParaRPr lang="en-CA" dirty="0"/>
          </a:p>
        </p:txBody>
      </p:sp>
      <p:sp>
        <p:nvSpPr>
          <p:cNvPr id="4" name="Slide Number Placeholder 3"/>
          <p:cNvSpPr>
            <a:spLocks noGrp="1"/>
          </p:cNvSpPr>
          <p:nvPr>
            <p:ph type="sldNum" sz="quarter" idx="10"/>
          </p:nvPr>
        </p:nvSpPr>
        <p:spPr/>
        <p:txBody>
          <a:bodyPr/>
          <a:lstStyle/>
          <a:p>
            <a:fld id="{0B56EF03-3AB3-4286-B7A1-899B84ADE283}" type="slidenum">
              <a:rPr lang="en-CA" smtClean="0"/>
              <a:pPr/>
              <a:t>3</a:t>
            </a:fld>
            <a:endParaRPr lang="en-C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CC64EF14-D440-4773-8191-969A89594BE5}" type="slidenum">
              <a:rPr lang="en-US" smtClean="0">
                <a:latin typeface="Arial" pitchFamily="34" charset="0"/>
              </a:rPr>
              <a:pPr/>
              <a:t>4</a:t>
            </a:fld>
            <a:endParaRPr lang="en-US" smtClean="0">
              <a:latin typeface="Arial" pitchFamily="34" charset="0"/>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r>
              <a:rPr lang="en-US" dirty="0" err="1" smtClean="0">
                <a:latin typeface="Arial" pitchFamily="34" charset="0"/>
              </a:rPr>
              <a:t>Gayorg</a:t>
            </a:r>
            <a:r>
              <a:rPr lang="en-US" dirty="0" smtClean="0">
                <a:latin typeface="Arial" pitchFamily="34" charset="0"/>
              </a:rPr>
              <a:t> </a:t>
            </a:r>
            <a:r>
              <a:rPr lang="en-US" dirty="0" err="1" smtClean="0">
                <a:latin typeface="Arial" pitchFamily="34" charset="0"/>
              </a:rPr>
              <a:t>Simmel</a:t>
            </a:r>
            <a:endParaRPr lang="en-US" dirty="0" smtClean="0">
              <a:latin typeface="Arial" pitchFamily="34" charset="0"/>
            </a:endParaRPr>
          </a:p>
          <a:p>
            <a:endParaRPr lang="en-US" dirty="0" smtClean="0">
              <a:latin typeface="Arial" pitchFamily="34" charset="0"/>
            </a:endParaRPr>
          </a:p>
          <a:p>
            <a:r>
              <a:rPr lang="en-CA" dirty="0" smtClean="0"/>
              <a:t>Gibson, J.J. (1977). The theory of affordances. In R. Shaw &amp; J. </a:t>
            </a:r>
            <a:r>
              <a:rPr lang="en-CA" dirty="0" err="1" smtClean="0"/>
              <a:t>Bransford</a:t>
            </a:r>
            <a:r>
              <a:rPr lang="en-CA" dirty="0" smtClean="0"/>
              <a:t> (eds.), Perceiving, Acting and Knowing. Hillsdale, NJ: Erlbaum. Gibson, J.J. (1979). The Ecological Approach to Visual Perception. Based on </a:t>
            </a:r>
            <a:r>
              <a:rPr lang="en-CA" dirty="0" err="1" smtClean="0"/>
              <a:t>Gesthalt</a:t>
            </a:r>
            <a:r>
              <a:rPr lang="en-CA" dirty="0" smtClean="0"/>
              <a:t> theory.</a:t>
            </a:r>
            <a:endParaRPr lang="en-US" dirty="0"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F76F32CF-D058-4A39-8EFE-9968B6AC0E79}" type="slidenum">
              <a:rPr lang="en-US" smtClean="0">
                <a:latin typeface="Arial" pitchFamily="34" charset="0"/>
              </a:rPr>
              <a:pPr/>
              <a:t>5</a:t>
            </a:fld>
            <a:endParaRPr lang="en-US" smtClean="0">
              <a:latin typeface="Arial" pitchFamily="34"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r>
              <a:rPr lang="en-CA" smtClean="0">
                <a:latin typeface="Arial" pitchFamily="34" charset="0"/>
              </a:rPr>
              <a:t>This is a study of how young people ‘keep-it-together’ during their first year at university. More specifically, this study investigates the roles that mobile phones play in supporting the relationships of young people as they transition to and through their first-year of university in Toronto, Canada. </a:t>
            </a:r>
            <a:endParaRPr 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3F5F5BB6-A3D7-402F-8D5D-7A94F08F15A3}" type="slidenum">
              <a:rPr lang="en-US" smtClean="0">
                <a:latin typeface="Arial" pitchFamily="34" charset="0"/>
              </a:rPr>
              <a:pPr/>
              <a:t>8</a:t>
            </a:fld>
            <a:endParaRPr lang="en-US" smtClean="0">
              <a:latin typeface="Arial" pitchFamily="34"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r>
              <a:rPr lang="en-CA" dirty="0" smtClean="0"/>
              <a:t>Average participant was 18-years old</a:t>
            </a:r>
          </a:p>
          <a:p>
            <a:r>
              <a:rPr lang="en-CA" dirty="0" smtClean="0"/>
              <a:t>Females (60%), Males (40%)</a:t>
            </a:r>
          </a:p>
          <a:p>
            <a:r>
              <a:rPr lang="en-CA" dirty="0" smtClean="0"/>
              <a:t>Lives at home with parents (70%)</a:t>
            </a:r>
          </a:p>
          <a:p>
            <a:r>
              <a:rPr lang="en-CA" dirty="0" smtClean="0"/>
              <a:t>Born in Canada (60%)</a:t>
            </a:r>
          </a:p>
          <a:p>
            <a:r>
              <a:rPr lang="en-CA" dirty="0" smtClean="0"/>
              <a:t>Uses mobile phone every day</a:t>
            </a:r>
          </a:p>
          <a:p>
            <a:r>
              <a:rPr lang="en-CA" dirty="0" smtClean="0"/>
              <a:t>Majority of close and very close friends are mobile phone users</a:t>
            </a:r>
          </a:p>
          <a:p>
            <a:r>
              <a:rPr lang="en-CA" dirty="0" smtClean="0"/>
              <a:t>High school – 60 </a:t>
            </a:r>
            <a:r>
              <a:rPr lang="en-CA" dirty="0" err="1" smtClean="0"/>
              <a:t>mins</a:t>
            </a:r>
            <a:r>
              <a:rPr lang="en-CA" dirty="0" smtClean="0"/>
              <a:t> p/m; 1</a:t>
            </a:r>
            <a:r>
              <a:rPr lang="en-CA" baseline="30000" dirty="0" smtClean="0"/>
              <a:t>st</a:t>
            </a:r>
            <a:r>
              <a:rPr lang="en-CA" dirty="0" smtClean="0"/>
              <a:t> year – 200 </a:t>
            </a:r>
            <a:r>
              <a:rPr lang="en-CA" dirty="0" err="1" smtClean="0"/>
              <a:t>mins</a:t>
            </a:r>
            <a:r>
              <a:rPr lang="en-CA" dirty="0" smtClean="0"/>
              <a:t> p/m</a:t>
            </a:r>
          </a:p>
          <a:p>
            <a:r>
              <a:rPr lang="en-CA" dirty="0" smtClean="0"/>
              <a:t>Average phone bill is $60 p/m – parents pay</a:t>
            </a:r>
          </a:p>
          <a:p>
            <a:pPr lvl="1">
              <a:buFontTx/>
              <a:buChar char="-"/>
            </a:pPr>
            <a:endParaRPr lang="en-US" sz="900" dirty="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8271C646-BFB3-48EA-AB7C-123C4DA445AD}" type="slidenum">
              <a:rPr lang="en-US" smtClean="0">
                <a:latin typeface="Arial" pitchFamily="34" charset="0"/>
              </a:rPr>
              <a:pPr/>
              <a:t>9</a:t>
            </a:fld>
            <a:endParaRPr lang="en-US" smtClean="0">
              <a:latin typeface="Arial" pitchFamily="34"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normAutofit fontScale="92500" lnSpcReduction="10000"/>
          </a:bodyPr>
          <a:lstStyle/>
          <a:p>
            <a:pPr>
              <a:lnSpc>
                <a:spcPct val="80000"/>
              </a:lnSpc>
            </a:pPr>
            <a:r>
              <a:rPr lang="en-US" sz="800" dirty="0" smtClean="0">
                <a:latin typeface="Arial" pitchFamily="34" charset="0"/>
              </a:rPr>
              <a:t>1. The "</a:t>
            </a:r>
            <a:r>
              <a:rPr lang="en-US" sz="800" dirty="0" err="1" smtClean="0">
                <a:latin typeface="Arial" pitchFamily="34" charset="0"/>
              </a:rPr>
              <a:t>crackberry</a:t>
            </a:r>
            <a:r>
              <a:rPr lang="en-US" sz="800" dirty="0" smtClean="0">
                <a:latin typeface="Arial" pitchFamily="34" charset="0"/>
              </a:rPr>
              <a:t>" phenomenon may be misleading - its not the </a:t>
            </a:r>
          </a:p>
          <a:p>
            <a:pPr>
              <a:lnSpc>
                <a:spcPct val="80000"/>
              </a:lnSpc>
            </a:pPr>
            <a:r>
              <a:rPr lang="en-US" sz="800" dirty="0" smtClean="0">
                <a:latin typeface="Arial" pitchFamily="34" charset="0"/>
              </a:rPr>
              <a:t>Blackberry device that is addictive but appears to be mobile </a:t>
            </a:r>
          </a:p>
          <a:p>
            <a:pPr>
              <a:lnSpc>
                <a:spcPct val="80000"/>
              </a:lnSpc>
            </a:pPr>
            <a:r>
              <a:rPr lang="en-US" sz="800" dirty="0" smtClean="0">
                <a:latin typeface="Arial" pitchFamily="34" charset="0"/>
              </a:rPr>
              <a:t>information itself as participants in my study exhibited the same </a:t>
            </a:r>
          </a:p>
          <a:p>
            <a:pPr>
              <a:lnSpc>
                <a:spcPct val="80000"/>
              </a:lnSpc>
            </a:pPr>
            <a:r>
              <a:rPr lang="en-US" sz="800" dirty="0" smtClean="0">
                <a:latin typeface="Arial" pitchFamily="34" charset="0"/>
              </a:rPr>
              <a:t>behaviors with very simple mobile phones with SMS usage. I noted a </a:t>
            </a:r>
          </a:p>
          <a:p>
            <a:pPr>
              <a:lnSpc>
                <a:spcPct val="80000"/>
              </a:lnSpc>
            </a:pPr>
            <a:r>
              <a:rPr lang="en-US" sz="800" dirty="0" err="1" smtClean="0">
                <a:latin typeface="Arial" pitchFamily="34" charset="0"/>
              </a:rPr>
              <a:t>psyco</a:t>
            </a:r>
            <a:r>
              <a:rPr lang="en-US" sz="800" dirty="0" smtClean="0">
                <a:latin typeface="Arial" pitchFamily="34" charset="0"/>
              </a:rPr>
              <a:t>-social display of needing to be wanted and wanting to be needed </a:t>
            </a:r>
          </a:p>
          <a:p>
            <a:pPr>
              <a:lnSpc>
                <a:spcPct val="80000"/>
              </a:lnSpc>
            </a:pPr>
            <a:r>
              <a:rPr lang="en-US" sz="800" dirty="0" smtClean="0">
                <a:latin typeface="Arial" pitchFamily="34" charset="0"/>
              </a:rPr>
              <a:t>with respect to receiving text messages.</a:t>
            </a:r>
          </a:p>
          <a:p>
            <a:pPr>
              <a:lnSpc>
                <a:spcPct val="80000"/>
              </a:lnSpc>
            </a:pPr>
            <a:endParaRPr lang="en-US" sz="800" dirty="0" smtClean="0">
              <a:latin typeface="Arial" pitchFamily="34" charset="0"/>
            </a:endParaRPr>
          </a:p>
          <a:p>
            <a:pPr>
              <a:lnSpc>
                <a:spcPct val="80000"/>
              </a:lnSpc>
            </a:pPr>
            <a:r>
              <a:rPr lang="en-US" sz="800" dirty="0" smtClean="0">
                <a:latin typeface="Arial" pitchFamily="34" charset="0"/>
              </a:rPr>
              <a:t>2. Gender matters - a strong display of males use for instrumental </a:t>
            </a:r>
          </a:p>
          <a:p>
            <a:pPr>
              <a:lnSpc>
                <a:spcPct val="80000"/>
              </a:lnSpc>
            </a:pPr>
            <a:r>
              <a:rPr lang="en-US" sz="800" dirty="0" smtClean="0">
                <a:latin typeface="Arial" pitchFamily="34" charset="0"/>
              </a:rPr>
              <a:t>purposes and females for expressive in the data. This was evidenced by </a:t>
            </a:r>
          </a:p>
          <a:p>
            <a:pPr>
              <a:lnSpc>
                <a:spcPct val="80000"/>
              </a:lnSpc>
            </a:pPr>
            <a:r>
              <a:rPr lang="en-US" sz="800" dirty="0" smtClean="0">
                <a:latin typeface="Arial" pitchFamily="34" charset="0"/>
              </a:rPr>
              <a:t>both the content of exchanges (voice and text) and the duration of </a:t>
            </a:r>
          </a:p>
          <a:p>
            <a:pPr>
              <a:lnSpc>
                <a:spcPct val="80000"/>
              </a:lnSpc>
            </a:pPr>
            <a:r>
              <a:rPr lang="en-US" sz="800" dirty="0" smtClean="0">
                <a:latin typeface="Arial" pitchFamily="34" charset="0"/>
              </a:rPr>
              <a:t>exchanges (shorter for males, longer for females).</a:t>
            </a:r>
          </a:p>
          <a:p>
            <a:pPr>
              <a:lnSpc>
                <a:spcPct val="80000"/>
              </a:lnSpc>
            </a:pPr>
            <a:endParaRPr lang="en-US" sz="800" dirty="0" smtClean="0">
              <a:latin typeface="Arial" pitchFamily="34" charset="0"/>
            </a:endParaRPr>
          </a:p>
          <a:p>
            <a:pPr>
              <a:lnSpc>
                <a:spcPct val="80000"/>
              </a:lnSpc>
            </a:pPr>
            <a:r>
              <a:rPr lang="en-US" sz="800" dirty="0" smtClean="0">
                <a:latin typeface="Arial" pitchFamily="34" charset="0"/>
              </a:rPr>
              <a:t>3. Geography matter a lot - mobile phones used to support local </a:t>
            </a:r>
          </a:p>
          <a:p>
            <a:pPr>
              <a:lnSpc>
                <a:spcPct val="80000"/>
              </a:lnSpc>
            </a:pPr>
            <a:r>
              <a:rPr lang="en-US" sz="800" dirty="0" smtClean="0">
                <a:latin typeface="Arial" pitchFamily="34" charset="0"/>
              </a:rPr>
              <a:t>interactions and  other media, such as Skype, </a:t>
            </a:r>
            <a:r>
              <a:rPr lang="en-US" sz="800" dirty="0" err="1" smtClean="0">
                <a:latin typeface="Arial" pitchFamily="34" charset="0"/>
              </a:rPr>
              <a:t>Facebook</a:t>
            </a:r>
            <a:r>
              <a:rPr lang="en-US" sz="800" dirty="0" smtClean="0">
                <a:latin typeface="Arial" pitchFamily="34" charset="0"/>
              </a:rPr>
              <a:t> and email - in </a:t>
            </a:r>
          </a:p>
          <a:p>
            <a:pPr>
              <a:lnSpc>
                <a:spcPct val="80000"/>
              </a:lnSpc>
            </a:pPr>
            <a:r>
              <a:rPr lang="en-US" sz="800" dirty="0" smtClean="0">
                <a:latin typeface="Arial" pitchFamily="34" charset="0"/>
              </a:rPr>
              <a:t>that order - used to support relationships over longer distances. Cost </a:t>
            </a:r>
          </a:p>
          <a:p>
            <a:pPr>
              <a:lnSpc>
                <a:spcPct val="80000"/>
              </a:lnSpc>
            </a:pPr>
            <a:r>
              <a:rPr lang="en-US" sz="800" dirty="0" smtClean="0">
                <a:latin typeface="Arial" pitchFamily="34" charset="0"/>
              </a:rPr>
              <a:t>a factor but not the only factor.</a:t>
            </a:r>
          </a:p>
          <a:p>
            <a:pPr>
              <a:lnSpc>
                <a:spcPct val="80000"/>
              </a:lnSpc>
            </a:pPr>
            <a:endParaRPr lang="en-US" sz="800" dirty="0" smtClean="0">
              <a:latin typeface="Arial" pitchFamily="34" charset="0"/>
            </a:endParaRPr>
          </a:p>
          <a:p>
            <a:pPr>
              <a:lnSpc>
                <a:spcPct val="80000"/>
              </a:lnSpc>
            </a:pPr>
            <a:r>
              <a:rPr lang="en-US" sz="800" dirty="0" smtClean="0">
                <a:latin typeface="Arial" pitchFamily="34" charset="0"/>
              </a:rPr>
              <a:t>4. Intensification of cultural inversion (re. networked individualism) </a:t>
            </a:r>
          </a:p>
          <a:p>
            <a:pPr>
              <a:lnSpc>
                <a:spcPct val="80000"/>
              </a:lnSpc>
            </a:pPr>
            <a:r>
              <a:rPr lang="en-US" sz="800" dirty="0" smtClean="0">
                <a:latin typeface="Arial" pitchFamily="34" charset="0"/>
              </a:rPr>
              <a:t>- the more </a:t>
            </a:r>
            <a:r>
              <a:rPr lang="en-US" sz="800" dirty="0" err="1" smtClean="0">
                <a:latin typeface="Arial" pitchFamily="34" charset="0"/>
              </a:rPr>
              <a:t>Facebook</a:t>
            </a:r>
            <a:r>
              <a:rPr lang="en-US" sz="800" dirty="0" smtClean="0">
                <a:latin typeface="Arial" pitchFamily="34" charset="0"/>
              </a:rPr>
              <a:t> friends a participant has, the more value is </a:t>
            </a:r>
          </a:p>
          <a:p>
            <a:pPr>
              <a:lnSpc>
                <a:spcPct val="80000"/>
              </a:lnSpc>
            </a:pPr>
            <a:r>
              <a:rPr lang="en-US" sz="800" dirty="0" smtClean="0">
                <a:latin typeface="Arial" pitchFamily="34" charset="0"/>
              </a:rPr>
              <a:t>placed on F2F interaction.</a:t>
            </a:r>
          </a:p>
          <a:p>
            <a:pPr>
              <a:lnSpc>
                <a:spcPct val="80000"/>
              </a:lnSpc>
            </a:pPr>
            <a:endParaRPr lang="en-US" sz="800" dirty="0" smtClean="0">
              <a:latin typeface="Arial" pitchFamily="34" charset="0"/>
            </a:endParaRPr>
          </a:p>
          <a:p>
            <a:pPr>
              <a:lnSpc>
                <a:spcPct val="80000"/>
              </a:lnSpc>
            </a:pPr>
            <a:r>
              <a:rPr lang="en-US" sz="800" dirty="0" smtClean="0">
                <a:latin typeface="Arial" pitchFamily="34" charset="0"/>
              </a:rPr>
              <a:t>5. Trust &amp; reciprocity important in mobile phone interactions - even </a:t>
            </a:r>
          </a:p>
          <a:p>
            <a:pPr>
              <a:lnSpc>
                <a:spcPct val="80000"/>
              </a:lnSpc>
            </a:pPr>
            <a:r>
              <a:rPr lang="en-US" sz="800" dirty="0" smtClean="0">
                <a:latin typeface="Arial" pitchFamily="34" charset="0"/>
              </a:rPr>
              <a:t>if used as the general telephone contact (i.e. no landline) </a:t>
            </a:r>
          </a:p>
          <a:p>
            <a:pPr>
              <a:lnSpc>
                <a:spcPct val="80000"/>
              </a:lnSpc>
            </a:pPr>
            <a:r>
              <a:rPr lang="en-US" sz="800" dirty="0" smtClean="0">
                <a:latin typeface="Arial" pitchFamily="34" charset="0"/>
              </a:rPr>
              <a:t>participants are not comfortable giving out their mobile phone number </a:t>
            </a:r>
          </a:p>
          <a:p>
            <a:pPr>
              <a:lnSpc>
                <a:spcPct val="80000"/>
              </a:lnSpc>
            </a:pPr>
            <a:r>
              <a:rPr lang="en-US" sz="800" dirty="0" smtClean="0">
                <a:latin typeface="Arial" pitchFamily="34" charset="0"/>
              </a:rPr>
              <a:t>to strangers or persons who "might harass them". They use what they </a:t>
            </a:r>
          </a:p>
          <a:p>
            <a:pPr>
              <a:lnSpc>
                <a:spcPct val="80000"/>
              </a:lnSpc>
            </a:pPr>
            <a:r>
              <a:rPr lang="en-US" sz="800" dirty="0" smtClean="0">
                <a:latin typeface="Arial" pitchFamily="34" charset="0"/>
              </a:rPr>
              <a:t>consider to be more distant media, such as email or </a:t>
            </a:r>
            <a:r>
              <a:rPr lang="en-US" sz="800" dirty="0" err="1" smtClean="0">
                <a:latin typeface="Arial" pitchFamily="34" charset="0"/>
              </a:rPr>
              <a:t>Facebook</a:t>
            </a:r>
            <a:r>
              <a:rPr lang="en-US" sz="800" dirty="0" smtClean="0">
                <a:latin typeface="Arial" pitchFamily="34" charset="0"/>
              </a:rPr>
              <a:t> contact </a:t>
            </a:r>
          </a:p>
          <a:p>
            <a:pPr>
              <a:lnSpc>
                <a:spcPct val="80000"/>
              </a:lnSpc>
            </a:pPr>
            <a:r>
              <a:rPr lang="en-US" sz="800" dirty="0" smtClean="0">
                <a:latin typeface="Arial" pitchFamily="34" charset="0"/>
              </a:rPr>
              <a:t>info. Reciprocity - participants are conscious of how much friends </a:t>
            </a:r>
          </a:p>
          <a:p>
            <a:pPr>
              <a:lnSpc>
                <a:spcPct val="80000"/>
              </a:lnSpc>
            </a:pPr>
            <a:r>
              <a:rPr lang="en-US" sz="800" dirty="0" smtClean="0">
                <a:latin typeface="Arial" pitchFamily="34" charset="0"/>
              </a:rPr>
              <a:t>text them, and they text their friends. The more reciprocal the </a:t>
            </a:r>
          </a:p>
          <a:p>
            <a:pPr>
              <a:lnSpc>
                <a:spcPct val="80000"/>
              </a:lnSpc>
            </a:pPr>
            <a:r>
              <a:rPr lang="en-US" sz="800" dirty="0" smtClean="0">
                <a:latin typeface="Arial" pitchFamily="34" charset="0"/>
              </a:rPr>
              <a:t>exchanges, the closer the ties (correlated not causal).</a:t>
            </a:r>
          </a:p>
          <a:p>
            <a:pPr>
              <a:lnSpc>
                <a:spcPct val="80000"/>
              </a:lnSpc>
            </a:pPr>
            <a:endParaRPr lang="en-US" sz="800" dirty="0" smtClean="0">
              <a:latin typeface="Arial" pitchFamily="34" charset="0"/>
            </a:endParaRPr>
          </a:p>
          <a:p>
            <a:pPr>
              <a:lnSpc>
                <a:spcPct val="80000"/>
              </a:lnSpc>
            </a:pPr>
            <a:r>
              <a:rPr lang="en-US" sz="800" dirty="0" smtClean="0">
                <a:latin typeface="Arial" pitchFamily="34" charset="0"/>
              </a:rPr>
              <a:t>6. Mobile "interaction sandwich" ritual - most participants engage in </a:t>
            </a:r>
          </a:p>
          <a:p>
            <a:pPr>
              <a:lnSpc>
                <a:spcPct val="80000"/>
              </a:lnSpc>
            </a:pPr>
            <a:r>
              <a:rPr lang="en-US" sz="800" dirty="0" smtClean="0">
                <a:latin typeface="Arial" pitchFamily="34" charset="0"/>
              </a:rPr>
              <a:t>a ritual of texting/calling to set up a F2F meeting, then following </a:t>
            </a:r>
          </a:p>
          <a:p>
            <a:pPr>
              <a:lnSpc>
                <a:spcPct val="80000"/>
              </a:lnSpc>
            </a:pPr>
            <a:r>
              <a:rPr lang="en-US" sz="800" dirty="0" smtClean="0">
                <a:latin typeface="Arial" pitchFamily="34" charset="0"/>
              </a:rPr>
              <a:t>the meeting texting/calling to close-off (or round out) the meeting. </a:t>
            </a:r>
          </a:p>
          <a:p>
            <a:pPr>
              <a:lnSpc>
                <a:spcPct val="80000"/>
              </a:lnSpc>
            </a:pPr>
            <a:r>
              <a:rPr lang="en-US" sz="800" dirty="0" smtClean="0">
                <a:latin typeface="Arial" pitchFamily="34" charset="0"/>
              </a:rPr>
              <a:t>Mobile-F2F-Mobile sandwich.</a:t>
            </a:r>
          </a:p>
          <a:p>
            <a:pPr>
              <a:lnSpc>
                <a:spcPct val="80000"/>
              </a:lnSpc>
            </a:pPr>
            <a:endParaRPr lang="en-US" sz="800" dirty="0" smtClean="0">
              <a:latin typeface="Arial" pitchFamily="34" charset="0"/>
            </a:endParaRPr>
          </a:p>
          <a:p>
            <a:pPr>
              <a:lnSpc>
                <a:spcPct val="80000"/>
              </a:lnSpc>
            </a:pPr>
            <a:r>
              <a:rPr lang="en-US" sz="800" dirty="0" smtClean="0">
                <a:latin typeface="Arial" pitchFamily="34" charset="0"/>
              </a:rPr>
              <a:t>7. About half of participants describe their mobile phones as a part </a:t>
            </a:r>
          </a:p>
          <a:p>
            <a:pPr>
              <a:lnSpc>
                <a:spcPct val="80000"/>
              </a:lnSpc>
            </a:pPr>
            <a:r>
              <a:rPr lang="en-US" sz="800" dirty="0" smtClean="0">
                <a:latin typeface="Arial" pitchFamily="34" charset="0"/>
              </a:rPr>
              <a:t>of them (McLuhan "Extensions of Man"?) – constitutive entanglement (</a:t>
            </a:r>
            <a:r>
              <a:rPr lang="en-US" sz="800" dirty="0" err="1" smtClean="0">
                <a:latin typeface="Arial" pitchFamily="34" charset="0"/>
              </a:rPr>
              <a:t>Orlikowski</a:t>
            </a:r>
            <a:r>
              <a:rPr lang="en-US" sz="800" dirty="0" smtClean="0">
                <a:latin typeface="Arial" pitchFamily="34" charset="0"/>
              </a:rPr>
              <a:t>; </a:t>
            </a:r>
            <a:r>
              <a:rPr lang="en-US" sz="800" dirty="0" err="1" smtClean="0">
                <a:latin typeface="Arial" pitchFamily="34" charset="0"/>
              </a:rPr>
              <a:t>Suchman</a:t>
            </a:r>
            <a:r>
              <a:rPr lang="en-US" sz="800" dirty="0" smtClean="0">
                <a:latin typeface="Arial" pitchFamily="34" charset="0"/>
              </a:rPr>
              <a:t>)</a:t>
            </a:r>
          </a:p>
          <a:p>
            <a:pPr>
              <a:lnSpc>
                <a:spcPct val="80000"/>
              </a:lnSpc>
            </a:pPr>
            <a:endParaRPr lang="en-US" sz="800" dirty="0" smtClean="0">
              <a:latin typeface="Arial" pitchFamily="34" charset="0"/>
            </a:endParaRPr>
          </a:p>
          <a:p>
            <a:pPr>
              <a:lnSpc>
                <a:spcPct val="80000"/>
              </a:lnSpc>
            </a:pPr>
            <a:r>
              <a:rPr lang="en-US" sz="800" dirty="0" smtClean="0">
                <a:latin typeface="Arial" pitchFamily="34" charset="0"/>
              </a:rPr>
              <a:t>8. Choice in engaging in a communicative interaction via mobile </a:t>
            </a:r>
          </a:p>
          <a:p>
            <a:pPr>
              <a:lnSpc>
                <a:spcPct val="80000"/>
              </a:lnSpc>
            </a:pPr>
            <a:r>
              <a:rPr lang="en-US" sz="800" dirty="0" smtClean="0">
                <a:latin typeface="Arial" pitchFamily="34" charset="0"/>
              </a:rPr>
              <a:t>important - almost all calls screened via caller id - voice mail </a:t>
            </a:r>
          </a:p>
          <a:p>
            <a:pPr>
              <a:lnSpc>
                <a:spcPct val="80000"/>
              </a:lnSpc>
            </a:pPr>
            <a:r>
              <a:rPr lang="en-US" sz="800" dirty="0" smtClean="0">
                <a:latin typeface="Arial" pitchFamily="34" charset="0"/>
              </a:rPr>
              <a:t>serves to manage unwanted contacts in a given moment.</a:t>
            </a:r>
          </a:p>
          <a:p>
            <a:pPr>
              <a:lnSpc>
                <a:spcPct val="80000"/>
              </a:lnSpc>
            </a:pPr>
            <a:endParaRPr lang="en-US" sz="800" dirty="0" smtClean="0">
              <a:latin typeface="Arial" pitchFamily="34" charset="0"/>
            </a:endParaRPr>
          </a:p>
          <a:p>
            <a:pPr>
              <a:lnSpc>
                <a:spcPct val="80000"/>
              </a:lnSpc>
            </a:pPr>
            <a:r>
              <a:rPr lang="en-US" sz="800" dirty="0" smtClean="0">
                <a:latin typeface="Arial" pitchFamily="34" charset="0"/>
              </a:rPr>
              <a:t>9. Mobile phones used to support already established close </a:t>
            </a:r>
          </a:p>
          <a:p>
            <a:pPr>
              <a:lnSpc>
                <a:spcPct val="80000"/>
              </a:lnSpc>
            </a:pPr>
            <a:r>
              <a:rPr lang="en-US" sz="800" dirty="0" smtClean="0">
                <a:latin typeface="Arial" pitchFamily="34" charset="0"/>
              </a:rPr>
              <a:t>relationships and the more intense the relationship becomes, the more </a:t>
            </a:r>
          </a:p>
          <a:p>
            <a:pPr>
              <a:lnSpc>
                <a:spcPct val="80000"/>
              </a:lnSpc>
            </a:pPr>
            <a:r>
              <a:rPr lang="en-US" sz="800" dirty="0" smtClean="0">
                <a:latin typeface="Arial" pitchFamily="34" charset="0"/>
              </a:rPr>
              <a:t>mobile phone exchanges take place and vice-versa (as relationship </a:t>
            </a:r>
          </a:p>
          <a:p>
            <a:pPr>
              <a:lnSpc>
                <a:spcPct val="80000"/>
              </a:lnSpc>
            </a:pPr>
            <a:r>
              <a:rPr lang="en-US" sz="800" dirty="0" smtClean="0">
                <a:latin typeface="Arial" pitchFamily="34" charset="0"/>
              </a:rPr>
              <a:t>weakens, mobile exchanges reduce).</a:t>
            </a:r>
          </a:p>
          <a:p>
            <a:pPr>
              <a:lnSpc>
                <a:spcPct val="80000"/>
              </a:lnSpc>
            </a:pPr>
            <a:endParaRPr lang="en-US" sz="800" dirty="0" smtClean="0">
              <a:latin typeface="Arial" pitchFamily="34" charset="0"/>
            </a:endParaRPr>
          </a:p>
          <a:p>
            <a:pPr>
              <a:lnSpc>
                <a:spcPct val="80000"/>
              </a:lnSpc>
            </a:pPr>
            <a:r>
              <a:rPr lang="en-US" sz="800" dirty="0" smtClean="0">
                <a:latin typeface="Arial" pitchFamily="34" charset="0"/>
              </a:rPr>
              <a:t>10. Where you live matters - building relationships on campus in 1st </a:t>
            </a:r>
          </a:p>
          <a:p>
            <a:pPr>
              <a:lnSpc>
                <a:spcPct val="80000"/>
              </a:lnSpc>
            </a:pPr>
            <a:r>
              <a:rPr lang="en-US" sz="800" dirty="0" smtClean="0">
                <a:latin typeface="Arial" pitchFamily="34" charset="0"/>
              </a:rPr>
              <a:t>year is easier for those on campus residences and more challenging for </a:t>
            </a:r>
          </a:p>
          <a:p>
            <a:pPr>
              <a:lnSpc>
                <a:spcPct val="80000"/>
              </a:lnSpc>
            </a:pPr>
            <a:r>
              <a:rPr lang="en-US" sz="800" dirty="0" smtClean="0">
                <a:latin typeface="Arial" pitchFamily="34" charset="0"/>
              </a:rPr>
              <a:t>commuters living at parental home. Mobile phone use for kin higher </a:t>
            </a:r>
          </a:p>
          <a:p>
            <a:pPr>
              <a:lnSpc>
                <a:spcPct val="80000"/>
              </a:lnSpc>
            </a:pPr>
            <a:r>
              <a:rPr lang="en-US" sz="800" dirty="0" smtClean="0">
                <a:latin typeface="Arial" pitchFamily="34" charset="0"/>
              </a:rPr>
              <a:t>with those living at home.</a:t>
            </a:r>
          </a:p>
          <a:p>
            <a:pPr>
              <a:lnSpc>
                <a:spcPct val="80000"/>
              </a:lnSpc>
            </a:pPr>
            <a:endParaRPr lang="en-US" sz="800" dirty="0"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CFFA50BE-C6D5-4C32-8106-9680E83106D4}" type="slidenum">
              <a:rPr lang="en-US" smtClean="0">
                <a:latin typeface="Arial" pitchFamily="34" charset="0"/>
              </a:rPr>
              <a:pPr/>
              <a:t>11</a:t>
            </a:fld>
            <a:endParaRPr lang="en-US" smtClean="0">
              <a:latin typeface="Arial" pitchFamily="34"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r>
              <a:rPr lang="en-US" dirty="0" smtClean="0">
                <a:latin typeface="Arial" pitchFamily="34" charset="0"/>
              </a:rPr>
              <a:t>Wanda </a:t>
            </a:r>
            <a:r>
              <a:rPr lang="en-US" dirty="0" err="1" smtClean="0">
                <a:latin typeface="Arial" pitchFamily="34" charset="0"/>
              </a:rPr>
              <a:t>Orlikowski</a:t>
            </a:r>
            <a:r>
              <a:rPr lang="en-US" dirty="0" smtClean="0">
                <a:latin typeface="Arial" pitchFamily="34" charset="0"/>
              </a:rPr>
              <a:t> – Constitutive Entanglement</a:t>
            </a:r>
          </a:p>
          <a:p>
            <a:endParaRPr lang="en-US" dirty="0" smtClean="0">
              <a:latin typeface="Arial" pitchFamily="34" charset="0"/>
            </a:endParaRPr>
          </a:p>
          <a:p>
            <a:r>
              <a:rPr lang="en-US" dirty="0" err="1" smtClean="0">
                <a:latin typeface="Arial" pitchFamily="34" charset="0"/>
              </a:rPr>
              <a:t>Savolainen</a:t>
            </a:r>
            <a:r>
              <a:rPr lang="en-US" dirty="0" smtClean="0">
                <a:latin typeface="Arial" pitchFamily="34" charset="0"/>
              </a:rPr>
              <a:t> – information as an object (seek, use, share) versus information as a process.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latin typeface="Comic Sans MS" pitchFamily="66" charset="0"/>
              </a:defRPr>
            </a:lvl1pPr>
          </a:lstStyle>
          <a:p>
            <a:r>
              <a:rPr lang="en-US" dirty="0" smtClean="0"/>
              <a:t>Click to edit Master title style</a:t>
            </a:r>
            <a:endParaRPr lang="en-CA"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Comic Sans MS" pitchFamily="66"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CA"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3761FD5-6071-4DF4-9896-B1BCA1BE4F8E}"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omic Sans MS" pitchFamily="66" charset="0"/>
              </a:defRPr>
            </a:lvl1p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lvl1pPr>
              <a:defRPr>
                <a:latin typeface="Comic Sans MS" pitchFamily="66" charset="0"/>
              </a:defRPr>
            </a:lvl1pPr>
            <a:lvl2pPr>
              <a:defRPr>
                <a:latin typeface="Comic Sans MS" pitchFamily="66" charset="0"/>
              </a:defRPr>
            </a:lvl2pPr>
            <a:lvl3pPr>
              <a:defRPr>
                <a:latin typeface="Comic Sans MS" pitchFamily="66" charset="0"/>
              </a:defRPr>
            </a:lvl3pPr>
            <a:lvl4pPr>
              <a:defRPr>
                <a:latin typeface="Comic Sans MS" pitchFamily="66" charset="0"/>
              </a:defRPr>
            </a:lvl4pPr>
            <a:lvl5pPr>
              <a:defRPr>
                <a:latin typeface="Comic Sans MS" pitchFamily="66"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459C267-FD7D-4932-9F85-4D1688DAAB2F}"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602287"/>
          </a:xfrm>
        </p:spPr>
        <p:txBody>
          <a:bodyPr vert="eaVert"/>
          <a:lstStyle>
            <a:lvl1pPr>
              <a:defRPr>
                <a:latin typeface="Comic Sans MS" pitchFamily="66" charset="0"/>
              </a:defRPr>
            </a:lvl1pPr>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602287"/>
          </a:xfrm>
        </p:spPr>
        <p:txBody>
          <a:bodyPr vert="eaVert"/>
          <a:lstStyle>
            <a:lvl1pPr>
              <a:defRPr>
                <a:latin typeface="Comic Sans MS" pitchFamily="66" charset="0"/>
              </a:defRPr>
            </a:lvl1pPr>
            <a:lvl2pPr>
              <a:defRPr>
                <a:latin typeface="Comic Sans MS" pitchFamily="66" charset="0"/>
              </a:defRPr>
            </a:lvl2pPr>
            <a:lvl3pPr>
              <a:defRPr>
                <a:latin typeface="Comic Sans MS" pitchFamily="66" charset="0"/>
              </a:defRPr>
            </a:lvl3pPr>
            <a:lvl4pPr>
              <a:defRPr>
                <a:latin typeface="Comic Sans MS" pitchFamily="66" charset="0"/>
              </a:defRPr>
            </a:lvl4pPr>
            <a:lvl5pPr>
              <a:defRPr>
                <a:latin typeface="Comic Sans MS" pitchFamily="66"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18CA0D3-64E1-434F-9AC5-42446D4C2876}"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35096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648200" y="135096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C1BD8D-2C94-48AA-AA3F-9F39A040721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omic Sans MS" pitchFamily="66" charset="0"/>
              </a:defRPr>
            </a:lvl1pPr>
          </a:lstStyle>
          <a:p>
            <a:r>
              <a:rPr lang="en-US" smtClean="0"/>
              <a:t>Click to edit Master title style</a:t>
            </a:r>
            <a:endParaRPr lang="en-CA"/>
          </a:p>
        </p:txBody>
      </p:sp>
      <p:sp>
        <p:nvSpPr>
          <p:cNvPr id="3" name="Content Placeholder 2"/>
          <p:cNvSpPr>
            <a:spLocks noGrp="1"/>
          </p:cNvSpPr>
          <p:nvPr>
            <p:ph idx="1"/>
          </p:nvPr>
        </p:nvSpPr>
        <p:spPr/>
        <p:txBody>
          <a:bodyPr/>
          <a:lstStyle>
            <a:lvl1pPr>
              <a:defRPr>
                <a:latin typeface="Comic Sans MS" pitchFamily="66" charset="0"/>
              </a:defRPr>
            </a:lvl1pPr>
            <a:lvl2pPr>
              <a:defRPr>
                <a:latin typeface="Comic Sans MS" pitchFamily="66" charset="0"/>
              </a:defRPr>
            </a:lvl2pPr>
            <a:lvl3pPr>
              <a:defRPr>
                <a:latin typeface="Comic Sans MS" pitchFamily="66" charset="0"/>
              </a:defRPr>
            </a:lvl3pPr>
            <a:lvl4pPr>
              <a:defRPr>
                <a:latin typeface="Comic Sans MS" pitchFamily="66" charset="0"/>
              </a:defRPr>
            </a:lvl4pPr>
            <a:lvl5pPr>
              <a:defRPr>
                <a:latin typeface="Comic Sans MS" pitchFamily="66"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B2B7E52-A510-4105-BF1C-948DD9830B68}" type="slidenum">
              <a:rPr lang="en-US">
                <a:solidFill>
                  <a:srgbClr val="FFFFFF"/>
                </a:solidFill>
              </a:rPr>
              <a:pPr>
                <a:defRPr/>
              </a:pPr>
              <a:t>‹#›</a:t>
            </a:fld>
            <a:endParaRPr lang="en-US">
              <a:solidFill>
                <a:srgbClr val="FFFFFF"/>
              </a:solidFill>
            </a:endParaRPr>
          </a:p>
        </p:txBody>
      </p:sp>
      <p:sp>
        <p:nvSpPr>
          <p:cNvPr id="7" name="Text Box 5"/>
          <p:cNvSpPr txBox="1">
            <a:spLocks noChangeArrowheads="1"/>
          </p:cNvSpPr>
          <p:nvPr userDrawn="1"/>
        </p:nvSpPr>
        <p:spPr bwMode="auto">
          <a:xfrm>
            <a:off x="5357818" y="6643710"/>
            <a:ext cx="2886070" cy="242567"/>
          </a:xfrm>
          <a:prstGeom prst="rect">
            <a:avLst/>
          </a:prstGeom>
          <a:noFill/>
          <a:ln w="9525">
            <a:noFill/>
            <a:miter lim="800000"/>
            <a:headEnd/>
            <a:tailEnd/>
          </a:ln>
        </p:spPr>
        <p:txBody>
          <a:bodyPr wrap="square">
            <a:spAutoFit/>
          </a:bodyPr>
          <a:lstStyle/>
          <a:p>
            <a:pPr algn="r">
              <a:lnSpc>
                <a:spcPct val="80000"/>
              </a:lnSpc>
              <a:spcBef>
                <a:spcPct val="20000"/>
              </a:spcBef>
            </a:pPr>
            <a:r>
              <a:rPr lang="en-US" sz="1200" dirty="0" smtClean="0">
                <a:solidFill>
                  <a:schemeClr val="tx1"/>
                </a:solidFill>
                <a:latin typeface="augie"/>
              </a:rPr>
              <a:t>Copyright © Rhonda </a:t>
            </a:r>
            <a:r>
              <a:rPr lang="en-US" sz="1200" dirty="0">
                <a:solidFill>
                  <a:schemeClr val="tx1"/>
                </a:solidFill>
                <a:latin typeface="augie"/>
              </a:rPr>
              <a:t>McEwen (2010)</a:t>
            </a:r>
            <a:endParaRPr lang="en-US" sz="1400" b="1" dirty="0">
              <a:solidFill>
                <a:schemeClr val="tx1"/>
              </a:solidFill>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atin typeface="Comic Sans MS" pitchFamily="66" charset="0"/>
              </a:defRPr>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atin typeface="Comic Sans MS" pitchFamily="66"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6B1DDD-FD29-4E1A-A365-36BB617CCD5D}"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omic Sans MS" pitchFamily="66" charset="0"/>
              </a:defRPr>
            </a:lvl1pPr>
          </a:lstStyle>
          <a:p>
            <a:r>
              <a:rPr lang="en-US" smtClean="0"/>
              <a:t>Click to edit Master title style</a:t>
            </a:r>
            <a:endParaRPr lang="en-CA"/>
          </a:p>
        </p:txBody>
      </p:sp>
      <p:sp>
        <p:nvSpPr>
          <p:cNvPr id="3" name="Content Placeholder 2"/>
          <p:cNvSpPr>
            <a:spLocks noGrp="1"/>
          </p:cNvSpPr>
          <p:nvPr>
            <p:ph sz="half" idx="1"/>
          </p:nvPr>
        </p:nvSpPr>
        <p:spPr>
          <a:xfrm>
            <a:off x="457200" y="1350963"/>
            <a:ext cx="4038600" cy="4525962"/>
          </a:xfrm>
        </p:spPr>
        <p:txBody>
          <a:bodyPr/>
          <a:lstStyle>
            <a:lvl1pPr>
              <a:defRPr sz="2800">
                <a:latin typeface="Comic Sans MS" pitchFamily="66" charset="0"/>
              </a:defRPr>
            </a:lvl1pPr>
            <a:lvl2pPr>
              <a:defRPr sz="2400">
                <a:latin typeface="Comic Sans MS" pitchFamily="66" charset="0"/>
              </a:defRPr>
            </a:lvl2pPr>
            <a:lvl3pPr>
              <a:defRPr sz="2000">
                <a:latin typeface="Comic Sans MS" pitchFamily="66" charset="0"/>
              </a:defRPr>
            </a:lvl3pPr>
            <a:lvl4pPr>
              <a:defRPr sz="1800">
                <a:latin typeface="Comic Sans MS" pitchFamily="66" charset="0"/>
              </a:defRPr>
            </a:lvl4pPr>
            <a:lvl5pPr>
              <a:defRPr sz="1800">
                <a:latin typeface="Comic Sans MS" pitchFamily="66"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350963"/>
            <a:ext cx="4038600" cy="4525962"/>
          </a:xfrm>
        </p:spPr>
        <p:txBody>
          <a:bodyPr/>
          <a:lstStyle>
            <a:lvl1pPr>
              <a:defRPr sz="2800">
                <a:latin typeface="Comic Sans MS" pitchFamily="66" charset="0"/>
              </a:defRPr>
            </a:lvl1pPr>
            <a:lvl2pPr>
              <a:defRPr sz="2400">
                <a:latin typeface="Comic Sans MS" pitchFamily="66" charset="0"/>
              </a:defRPr>
            </a:lvl2pPr>
            <a:lvl3pPr>
              <a:defRPr sz="2000">
                <a:latin typeface="Comic Sans MS" pitchFamily="66" charset="0"/>
              </a:defRPr>
            </a:lvl3pPr>
            <a:lvl4pPr>
              <a:defRPr sz="1800">
                <a:latin typeface="Comic Sans MS" pitchFamily="66" charset="0"/>
              </a:defRPr>
            </a:lvl4pPr>
            <a:lvl5pPr>
              <a:defRPr sz="1800">
                <a:latin typeface="Comic Sans MS" pitchFamily="66"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7755D1B-83AB-453E-B556-92EA683BCEC4}"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omic Sans MS" pitchFamily="66" charset="0"/>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atin typeface="Comic Sans MS" pitchFamily="66" charset="0"/>
              </a:defRPr>
            </a:lvl1pPr>
            <a:lvl2pPr>
              <a:defRPr sz="2000">
                <a:latin typeface="Comic Sans MS" pitchFamily="66" charset="0"/>
              </a:defRPr>
            </a:lvl2pPr>
            <a:lvl3pPr>
              <a:defRPr sz="1800">
                <a:latin typeface="Comic Sans MS" pitchFamily="66" charset="0"/>
              </a:defRPr>
            </a:lvl3pPr>
            <a:lvl4pPr>
              <a:defRPr sz="1600">
                <a:latin typeface="Comic Sans MS" pitchFamily="66" charset="0"/>
              </a:defRPr>
            </a:lvl4pPr>
            <a:lvl5pPr>
              <a:defRPr sz="1600">
                <a:latin typeface="Comic Sans MS" pitchFamily="66"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atin typeface="Comic Sans MS" pitchFamily="66" charset="0"/>
              </a:defRPr>
            </a:lvl1pPr>
            <a:lvl2pPr>
              <a:defRPr sz="2000">
                <a:latin typeface="Comic Sans MS" pitchFamily="66" charset="0"/>
              </a:defRPr>
            </a:lvl2pPr>
            <a:lvl3pPr>
              <a:defRPr sz="1800">
                <a:latin typeface="Comic Sans MS" pitchFamily="66" charset="0"/>
              </a:defRPr>
            </a:lvl3pPr>
            <a:lvl4pPr>
              <a:defRPr sz="1600">
                <a:latin typeface="Comic Sans MS" pitchFamily="66" charset="0"/>
              </a:defRPr>
            </a:lvl4pPr>
            <a:lvl5pPr>
              <a:defRPr sz="1600">
                <a:latin typeface="Comic Sans MS" pitchFamily="66"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BA77340-F137-4276-972D-9E3D7E3AA39A}"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A14DD0E-E1EE-4360-8251-AD384A082530}" type="slidenum">
              <a:rPr lang="en-US">
                <a:solidFill>
                  <a:srgbClr val="FFFFFF"/>
                </a:solidFill>
              </a:rPr>
              <a:pPr>
                <a:defRPr/>
              </a:pPr>
              <a:t>‹#›</a:t>
            </a:fld>
            <a:endParaRPr lang="en-US">
              <a:solidFill>
                <a:srgbClr val="FFFFFF"/>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AFE156E-F8FC-497C-9880-1A2A3CDA6BBA}"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3BA0D5A-E70C-4E32-A6EA-F831008BEB76}"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atin typeface="Comic Sans MS" pitchFamily="66" charset="0"/>
              </a:defRPr>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atin typeface="Comic Sans MS" pitchFamily="66"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atin typeface="Comic Sans MS" pitchFamily="66"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4216C7D-F73B-4FF7-8E73-A80876CDD5F6}" type="slidenum">
              <a:rPr lang="en-US">
                <a:solidFill>
                  <a:srgbClr val="FFFFFF"/>
                </a:solidFill>
              </a:rPr>
              <a:pPr>
                <a:defRPr/>
              </a:pPr>
              <a:t>‹#›</a:t>
            </a:fld>
            <a:endParaRPr lang="en-US">
              <a:solidFill>
                <a:srgbClr val="FFFFFF"/>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chalkboard1"/>
          <p:cNvPicPr>
            <a:picLocks noChangeAspect="1" noChangeArrowheads="1"/>
          </p:cNvPicPr>
          <p:nvPr userDrawn="1"/>
        </p:nvPicPr>
        <p:blipFill>
          <a:blip r:embed="rId14" cstate="print"/>
          <a:srcRect/>
          <a:stretch>
            <a:fillRect/>
          </a:stretch>
        </p:blipFill>
        <p:spPr bwMode="auto">
          <a:xfrm>
            <a:off x="0" y="-28575"/>
            <a:ext cx="9144000" cy="6915150"/>
          </a:xfrm>
          <a:prstGeom prst="rect">
            <a:avLst/>
          </a:prstGeom>
          <a:noFill/>
          <a:ln w="9525">
            <a:noFill/>
            <a:miter lim="800000"/>
            <a:headEnd/>
            <a:tailEnd/>
          </a:ln>
        </p:spPr>
      </p:pic>
      <p:sp>
        <p:nvSpPr>
          <p:cNvPr id="1027"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457200" y="1350963"/>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Comic Sans MS" pitchFamily="66"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Comic Sans MS" pitchFamily="66"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latin typeface="Comic Sans MS" pitchFamily="66" charset="0"/>
              </a:defRPr>
            </a:lvl1pPr>
          </a:lstStyle>
          <a:p>
            <a:pPr fontAlgn="base">
              <a:spcBef>
                <a:spcPct val="0"/>
              </a:spcBef>
              <a:spcAft>
                <a:spcPct val="0"/>
              </a:spcAft>
              <a:defRPr/>
            </a:pPr>
            <a:fld id="{A866306E-D055-4E7C-A50E-0D5463285C2C}" type="slidenum">
              <a:rPr lang="en-US">
                <a:solidFill>
                  <a:srgbClr val="FFFFFF"/>
                </a:solidFill>
              </a:rPr>
              <a:pPr fontAlgn="base">
                <a:spcBef>
                  <a:spcPct val="0"/>
                </a:spcBef>
                <a:spcAft>
                  <a:spcPct val="0"/>
                </a:spcAft>
                <a:defRPr/>
              </a:pPr>
              <a:t>‹#›</a:t>
            </a:fld>
            <a:endParaRPr lang="en-US">
              <a:solidFill>
                <a:srgbClr val="FFFFFF"/>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ctr" rtl="0" eaLnBrk="0" fontAlgn="base" hangingPunct="0">
        <a:spcBef>
          <a:spcPct val="0"/>
        </a:spcBef>
        <a:spcAft>
          <a:spcPct val="0"/>
        </a:spcAft>
        <a:defRPr sz="3600">
          <a:solidFill>
            <a:schemeClr val="bg1"/>
          </a:solidFill>
          <a:latin typeface="Comic Sans MS" pitchFamily="66" charset="0"/>
          <a:ea typeface="+mj-ea"/>
          <a:cs typeface="+mj-cs"/>
        </a:defRPr>
      </a:lvl1pPr>
      <a:lvl2pPr algn="ctr" rtl="0" eaLnBrk="0" fontAlgn="base" hangingPunct="0">
        <a:spcBef>
          <a:spcPct val="0"/>
        </a:spcBef>
        <a:spcAft>
          <a:spcPct val="0"/>
        </a:spcAft>
        <a:defRPr sz="3600">
          <a:solidFill>
            <a:schemeClr val="bg1"/>
          </a:solidFill>
          <a:latin typeface="Comic Sans MS" pitchFamily="66" charset="0"/>
        </a:defRPr>
      </a:lvl2pPr>
      <a:lvl3pPr algn="ctr" rtl="0" eaLnBrk="0" fontAlgn="base" hangingPunct="0">
        <a:spcBef>
          <a:spcPct val="0"/>
        </a:spcBef>
        <a:spcAft>
          <a:spcPct val="0"/>
        </a:spcAft>
        <a:defRPr sz="3600">
          <a:solidFill>
            <a:schemeClr val="bg1"/>
          </a:solidFill>
          <a:latin typeface="Comic Sans MS" pitchFamily="66" charset="0"/>
        </a:defRPr>
      </a:lvl3pPr>
      <a:lvl4pPr algn="ctr" rtl="0" eaLnBrk="0" fontAlgn="base" hangingPunct="0">
        <a:spcBef>
          <a:spcPct val="0"/>
        </a:spcBef>
        <a:spcAft>
          <a:spcPct val="0"/>
        </a:spcAft>
        <a:defRPr sz="3600">
          <a:solidFill>
            <a:schemeClr val="bg1"/>
          </a:solidFill>
          <a:latin typeface="Comic Sans MS" pitchFamily="66" charset="0"/>
        </a:defRPr>
      </a:lvl4pPr>
      <a:lvl5pPr algn="ctr" rtl="0" eaLnBrk="0" fontAlgn="base" hangingPunct="0">
        <a:spcBef>
          <a:spcPct val="0"/>
        </a:spcBef>
        <a:spcAft>
          <a:spcPct val="0"/>
        </a:spcAft>
        <a:defRPr sz="3600">
          <a:solidFill>
            <a:schemeClr val="bg1"/>
          </a:solidFill>
          <a:latin typeface="Comic Sans MS" pitchFamily="66" charset="0"/>
        </a:defRPr>
      </a:lvl5pPr>
      <a:lvl6pPr marL="457200" algn="ctr" rtl="0" fontAlgn="base">
        <a:spcBef>
          <a:spcPct val="0"/>
        </a:spcBef>
        <a:spcAft>
          <a:spcPct val="0"/>
        </a:spcAft>
        <a:defRPr sz="3600">
          <a:solidFill>
            <a:schemeClr val="bg1"/>
          </a:solidFill>
          <a:latin typeface="augie" pitchFamily="2" charset="0"/>
        </a:defRPr>
      </a:lvl6pPr>
      <a:lvl7pPr marL="914400" algn="ctr" rtl="0" fontAlgn="base">
        <a:spcBef>
          <a:spcPct val="0"/>
        </a:spcBef>
        <a:spcAft>
          <a:spcPct val="0"/>
        </a:spcAft>
        <a:defRPr sz="3600">
          <a:solidFill>
            <a:schemeClr val="bg1"/>
          </a:solidFill>
          <a:latin typeface="augie" pitchFamily="2" charset="0"/>
        </a:defRPr>
      </a:lvl7pPr>
      <a:lvl8pPr marL="1371600" algn="ctr" rtl="0" fontAlgn="base">
        <a:spcBef>
          <a:spcPct val="0"/>
        </a:spcBef>
        <a:spcAft>
          <a:spcPct val="0"/>
        </a:spcAft>
        <a:defRPr sz="3600">
          <a:solidFill>
            <a:schemeClr val="bg1"/>
          </a:solidFill>
          <a:latin typeface="augie" pitchFamily="2" charset="0"/>
        </a:defRPr>
      </a:lvl8pPr>
      <a:lvl9pPr marL="1828800" algn="ctr" rtl="0" fontAlgn="base">
        <a:spcBef>
          <a:spcPct val="0"/>
        </a:spcBef>
        <a:spcAft>
          <a:spcPct val="0"/>
        </a:spcAft>
        <a:defRPr sz="3600">
          <a:solidFill>
            <a:schemeClr val="bg1"/>
          </a:solidFill>
          <a:latin typeface="augie" pitchFamily="2" charset="0"/>
        </a:defRPr>
      </a:lvl9pPr>
    </p:titleStyle>
    <p:bodyStyle>
      <a:lvl1pPr marL="342900" indent="-342900" algn="l" rtl="0" eaLnBrk="0" fontAlgn="base" hangingPunct="0">
        <a:spcBef>
          <a:spcPct val="20000"/>
        </a:spcBef>
        <a:spcAft>
          <a:spcPct val="0"/>
        </a:spcAft>
        <a:buSzPct val="60000"/>
        <a:buChar char="•"/>
        <a:defRPr sz="2800">
          <a:solidFill>
            <a:schemeClr val="bg1"/>
          </a:solidFill>
          <a:latin typeface="Comic Sans MS" pitchFamily="66" charset="0"/>
          <a:ea typeface="+mn-ea"/>
          <a:cs typeface="+mn-cs"/>
        </a:defRPr>
      </a:lvl1pPr>
      <a:lvl2pPr marL="742950" indent="-285750" algn="l" rtl="0" eaLnBrk="0" fontAlgn="base" hangingPunct="0">
        <a:spcBef>
          <a:spcPct val="20000"/>
        </a:spcBef>
        <a:spcAft>
          <a:spcPct val="0"/>
        </a:spcAft>
        <a:buChar char="–"/>
        <a:defRPr sz="2400">
          <a:solidFill>
            <a:schemeClr val="bg1"/>
          </a:solidFill>
          <a:latin typeface="Comic Sans MS" pitchFamily="66" charset="0"/>
        </a:defRPr>
      </a:lvl2pPr>
      <a:lvl3pPr marL="1143000" indent="-228600" algn="l" rtl="0" eaLnBrk="0" fontAlgn="base" hangingPunct="0">
        <a:spcBef>
          <a:spcPct val="20000"/>
        </a:spcBef>
        <a:spcAft>
          <a:spcPct val="0"/>
        </a:spcAft>
        <a:buSzPct val="50000"/>
        <a:buChar char="•"/>
        <a:defRPr sz="2000">
          <a:solidFill>
            <a:schemeClr val="bg1"/>
          </a:solidFill>
          <a:latin typeface="Comic Sans MS" pitchFamily="66" charset="0"/>
        </a:defRPr>
      </a:lvl3pPr>
      <a:lvl4pPr marL="1600200" indent="-228600" algn="l" rtl="0" eaLnBrk="0" fontAlgn="base" hangingPunct="0">
        <a:spcBef>
          <a:spcPct val="20000"/>
        </a:spcBef>
        <a:spcAft>
          <a:spcPct val="0"/>
        </a:spcAft>
        <a:buChar char="–"/>
        <a:defRPr>
          <a:solidFill>
            <a:schemeClr val="bg1"/>
          </a:solidFill>
          <a:latin typeface="Comic Sans MS" pitchFamily="66" charset="0"/>
        </a:defRPr>
      </a:lvl4pPr>
      <a:lvl5pPr marL="2057400" indent="-228600" algn="l" rtl="0" eaLnBrk="0" fontAlgn="base" hangingPunct="0">
        <a:spcBef>
          <a:spcPct val="20000"/>
        </a:spcBef>
        <a:spcAft>
          <a:spcPct val="0"/>
        </a:spcAft>
        <a:buChar char="»"/>
        <a:defRPr>
          <a:solidFill>
            <a:schemeClr val="bg1"/>
          </a:solidFill>
          <a:latin typeface="Comic Sans MS" pitchFamily="66" charset="0"/>
        </a:defRPr>
      </a:lvl5pPr>
      <a:lvl6pPr marL="2514600" indent="-228600" algn="l" rtl="0" fontAlgn="base">
        <a:spcBef>
          <a:spcPct val="20000"/>
        </a:spcBef>
        <a:spcAft>
          <a:spcPct val="0"/>
        </a:spcAft>
        <a:buChar char="»"/>
        <a:defRPr>
          <a:solidFill>
            <a:schemeClr val="bg1"/>
          </a:solidFill>
          <a:latin typeface="+mn-lt"/>
        </a:defRPr>
      </a:lvl6pPr>
      <a:lvl7pPr marL="2971800" indent="-228600" algn="l" rtl="0" fontAlgn="base">
        <a:spcBef>
          <a:spcPct val="20000"/>
        </a:spcBef>
        <a:spcAft>
          <a:spcPct val="0"/>
        </a:spcAft>
        <a:buChar char="»"/>
        <a:defRPr>
          <a:solidFill>
            <a:schemeClr val="bg1"/>
          </a:solidFill>
          <a:latin typeface="+mn-lt"/>
        </a:defRPr>
      </a:lvl7pPr>
      <a:lvl8pPr marL="3429000" indent="-228600" algn="l" rtl="0" fontAlgn="base">
        <a:spcBef>
          <a:spcPct val="20000"/>
        </a:spcBef>
        <a:spcAft>
          <a:spcPct val="0"/>
        </a:spcAft>
        <a:buChar char="»"/>
        <a:defRPr>
          <a:solidFill>
            <a:schemeClr val="bg1"/>
          </a:solidFill>
          <a:latin typeface="+mn-lt"/>
        </a:defRPr>
      </a:lvl8pPr>
      <a:lvl9pPr marL="3886200" indent="-228600" algn="l" rtl="0" fontAlgn="base">
        <a:spcBef>
          <a:spcPct val="20000"/>
        </a:spcBef>
        <a:spcAft>
          <a:spcPct val="0"/>
        </a:spcAft>
        <a:buChar char="»"/>
        <a:defRPr>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file:///C:\Users\Stuart\Videos\Hamida2.wmv" TargetMode="Externa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5"/>
          <p:cNvSpPr txBox="1">
            <a:spLocks noChangeArrowheads="1"/>
          </p:cNvSpPr>
          <p:nvPr/>
        </p:nvSpPr>
        <p:spPr bwMode="auto">
          <a:xfrm>
            <a:off x="900113" y="6643710"/>
            <a:ext cx="7343775" cy="242567"/>
          </a:xfrm>
          <a:prstGeom prst="rect">
            <a:avLst/>
          </a:prstGeom>
          <a:noFill/>
          <a:ln w="9525">
            <a:noFill/>
            <a:miter lim="800000"/>
            <a:headEnd/>
            <a:tailEnd/>
          </a:ln>
        </p:spPr>
        <p:txBody>
          <a:bodyPr>
            <a:spAutoFit/>
          </a:bodyPr>
          <a:lstStyle/>
          <a:p>
            <a:pPr algn="r">
              <a:lnSpc>
                <a:spcPct val="80000"/>
              </a:lnSpc>
              <a:spcBef>
                <a:spcPct val="20000"/>
              </a:spcBef>
            </a:pPr>
            <a:r>
              <a:rPr lang="en-US" sz="1200" dirty="0" smtClean="0">
                <a:latin typeface="augie"/>
              </a:rPr>
              <a:t>Copyright ©  Rhonda </a:t>
            </a:r>
            <a:r>
              <a:rPr lang="en-US" sz="1200" dirty="0">
                <a:latin typeface="augie"/>
              </a:rPr>
              <a:t>McEwen (2010)</a:t>
            </a:r>
            <a:endParaRPr lang="en-US" sz="1400" b="1" dirty="0"/>
          </a:p>
        </p:txBody>
      </p:sp>
      <p:sp>
        <p:nvSpPr>
          <p:cNvPr id="2051" name="Rectangle 2"/>
          <p:cNvSpPr>
            <a:spLocks noGrp="1" noChangeArrowheads="1"/>
          </p:cNvSpPr>
          <p:nvPr>
            <p:ph type="ctrTitle"/>
          </p:nvPr>
        </p:nvSpPr>
        <p:spPr>
          <a:xfrm>
            <a:off x="471486" y="601653"/>
            <a:ext cx="8172480" cy="1470025"/>
          </a:xfrm>
        </p:spPr>
        <p:txBody>
          <a:bodyPr/>
          <a:lstStyle/>
          <a:p>
            <a:pPr eaLnBrk="1" hangingPunct="1"/>
            <a:r>
              <a:rPr lang="en-CA" sz="3200" dirty="0" smtClean="0">
                <a:solidFill>
                  <a:srgbClr val="FFFF66"/>
                </a:solidFill>
              </a:rPr>
              <a:t>A world more intim</a:t>
            </a:r>
            <a:r>
              <a:rPr lang="en-CA" sz="3200" dirty="0" smtClean="0">
                <a:solidFill>
                  <a:srgbClr val="FFFF66"/>
                </a:solidFill>
              </a:rPr>
              <a:t>ate: exploring the role of mobile phones in maintaining and extending social networks</a:t>
            </a:r>
            <a:endParaRPr lang="en-CA" sz="3200" dirty="0" smtClean="0">
              <a:solidFill>
                <a:srgbClr val="FFFF66"/>
              </a:solidFill>
            </a:endParaRPr>
          </a:p>
        </p:txBody>
      </p:sp>
      <p:sp>
        <p:nvSpPr>
          <p:cNvPr id="2052" name="Rectangle 3"/>
          <p:cNvSpPr>
            <a:spLocks noGrp="1" noChangeArrowheads="1"/>
          </p:cNvSpPr>
          <p:nvPr>
            <p:ph type="subTitle" idx="1"/>
          </p:nvPr>
        </p:nvSpPr>
        <p:spPr>
          <a:xfrm>
            <a:off x="785813" y="4891107"/>
            <a:ext cx="7358062" cy="895347"/>
          </a:xfrm>
        </p:spPr>
        <p:txBody>
          <a:bodyPr/>
          <a:lstStyle/>
          <a:p>
            <a:pPr eaLnBrk="1" hangingPunct="1"/>
            <a:r>
              <a:rPr lang="en-US" sz="2400" dirty="0" smtClean="0"/>
              <a:t>Rhonda McEwen, Ph.D.</a:t>
            </a:r>
            <a:endParaRPr lang="en-US" sz="1800" dirty="0" smtClean="0"/>
          </a:p>
          <a:p>
            <a:pPr eaLnBrk="1" hangingPunct="1"/>
            <a:r>
              <a:rPr lang="en-CA" sz="2000" dirty="0" smtClean="0"/>
              <a:t>International Communications Association, </a:t>
            </a:r>
          </a:p>
          <a:p>
            <a:pPr eaLnBrk="1" hangingPunct="1"/>
            <a:r>
              <a:rPr lang="en-CA" sz="2000" dirty="0" smtClean="0"/>
              <a:t>Mobile Communication Preconference</a:t>
            </a:r>
            <a:endParaRPr lang="en-CA" sz="2400" dirty="0" smtClean="0"/>
          </a:p>
          <a:p>
            <a:pPr eaLnBrk="1" hangingPunct="1"/>
            <a:r>
              <a:rPr lang="en-CA" sz="2400" dirty="0" smtClean="0"/>
              <a:t>Singapore,  June 21</a:t>
            </a:r>
            <a:r>
              <a:rPr lang="en-CA" sz="2400" baseline="30000" dirty="0" smtClean="0"/>
              <a:t>st</a:t>
            </a:r>
            <a:r>
              <a:rPr lang="en-US" sz="2000" dirty="0" smtClean="0"/>
              <a:t>, </a:t>
            </a:r>
            <a:r>
              <a:rPr lang="en-US" sz="2000" dirty="0" smtClean="0"/>
              <a:t>2010</a:t>
            </a:r>
          </a:p>
        </p:txBody>
      </p:sp>
      <p:pic>
        <p:nvPicPr>
          <p:cNvPr id="7" name="Picture 6" descr="teens mphone school.jpeg"/>
          <p:cNvPicPr>
            <a:picLocks noChangeAspect="1"/>
          </p:cNvPicPr>
          <p:nvPr/>
        </p:nvPicPr>
        <p:blipFill>
          <a:blip r:embed="rId3" cstate="print"/>
          <a:stretch>
            <a:fillRect/>
          </a:stretch>
        </p:blipFill>
        <p:spPr>
          <a:xfrm>
            <a:off x="2714612" y="2500306"/>
            <a:ext cx="3214697" cy="238125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CA" dirty="0" smtClean="0"/>
              <a:t>Phases of use</a:t>
            </a:r>
          </a:p>
        </p:txBody>
      </p:sp>
      <p:sp>
        <p:nvSpPr>
          <p:cNvPr id="13315" name="Slide Number Placeholder 3"/>
          <p:cNvSpPr>
            <a:spLocks noGrp="1"/>
          </p:cNvSpPr>
          <p:nvPr>
            <p:ph type="sldNum" sz="quarter" idx="12"/>
          </p:nvPr>
        </p:nvSpPr>
        <p:spPr>
          <a:noFill/>
        </p:spPr>
        <p:txBody>
          <a:bodyPr/>
          <a:lstStyle/>
          <a:p>
            <a:fld id="{5D8B3880-721C-46F1-B138-2BA37F06CD8E}" type="slidenum">
              <a:rPr lang="en-US" smtClean="0"/>
              <a:pPr/>
              <a:t>10</a:t>
            </a:fld>
            <a:endParaRPr lang="en-US" smtClean="0"/>
          </a:p>
        </p:txBody>
      </p:sp>
      <p:grpSp>
        <p:nvGrpSpPr>
          <p:cNvPr id="2" name="Group 9"/>
          <p:cNvGrpSpPr>
            <a:grpSpLocks/>
          </p:cNvGrpSpPr>
          <p:nvPr/>
        </p:nvGrpSpPr>
        <p:grpSpPr bwMode="auto">
          <a:xfrm>
            <a:off x="1225550" y="1203325"/>
            <a:ext cx="6632575" cy="4797425"/>
            <a:chOff x="1153458" y="1775466"/>
            <a:chExt cx="6633252" cy="4796805"/>
          </a:xfrm>
        </p:grpSpPr>
        <p:pic>
          <p:nvPicPr>
            <p:cNvPr id="9" name="Picture 8" descr="part54allv"/>
            <p:cNvPicPr/>
            <p:nvPr/>
          </p:nvPicPr>
          <p:blipFill>
            <a:blip r:embed="rId2" cstate="print"/>
            <a:srcRect/>
            <a:stretch>
              <a:fillRect/>
            </a:stretch>
          </p:blipFill>
          <p:spPr bwMode="auto">
            <a:xfrm rot="16200000">
              <a:off x="2071681" y="857242"/>
              <a:ext cx="4796805" cy="6633252"/>
            </a:xfrm>
            <a:prstGeom prst="rect">
              <a:avLst/>
            </a:prstGeom>
            <a:solidFill>
              <a:schemeClr val="accent3">
                <a:lumMod val="65000"/>
              </a:schemeClr>
            </a:solidFill>
            <a:ln w="9525">
              <a:noFill/>
              <a:miter lim="800000"/>
              <a:headEnd/>
              <a:tailEnd/>
            </a:ln>
          </p:spPr>
        </p:pic>
        <p:sp>
          <p:nvSpPr>
            <p:cNvPr id="13320" name="TextBox 7"/>
            <p:cNvSpPr txBox="1">
              <a:spLocks noChangeArrowheads="1"/>
            </p:cNvSpPr>
            <p:nvPr/>
          </p:nvSpPr>
          <p:spPr bwMode="auto">
            <a:xfrm>
              <a:off x="1782749" y="4429132"/>
              <a:ext cx="860425" cy="307975"/>
            </a:xfrm>
            <a:prstGeom prst="rect">
              <a:avLst/>
            </a:prstGeom>
            <a:noFill/>
            <a:ln w="9525">
              <a:noFill/>
              <a:miter lim="800000"/>
              <a:headEnd/>
              <a:tailEnd/>
            </a:ln>
          </p:spPr>
          <p:txBody>
            <a:bodyPr wrap="none">
              <a:spAutoFit/>
            </a:bodyPr>
            <a:lstStyle/>
            <a:p>
              <a:r>
                <a:rPr lang="en-CA" sz="1400" b="1"/>
                <a:t>Phase 1</a:t>
              </a:r>
            </a:p>
          </p:txBody>
        </p:sp>
        <p:sp>
          <p:nvSpPr>
            <p:cNvPr id="13321" name="TextBox 8"/>
            <p:cNvSpPr txBox="1">
              <a:spLocks noChangeArrowheads="1"/>
            </p:cNvSpPr>
            <p:nvPr/>
          </p:nvSpPr>
          <p:spPr bwMode="auto">
            <a:xfrm>
              <a:off x="4000500" y="4429132"/>
              <a:ext cx="860425" cy="307975"/>
            </a:xfrm>
            <a:prstGeom prst="rect">
              <a:avLst/>
            </a:prstGeom>
            <a:noFill/>
            <a:ln w="9525">
              <a:noFill/>
              <a:miter lim="800000"/>
              <a:headEnd/>
              <a:tailEnd/>
            </a:ln>
          </p:spPr>
          <p:txBody>
            <a:bodyPr wrap="none">
              <a:spAutoFit/>
            </a:bodyPr>
            <a:lstStyle/>
            <a:p>
              <a:r>
                <a:rPr lang="en-CA" sz="1400" b="1"/>
                <a:t>Phase 2</a:t>
              </a:r>
            </a:p>
          </p:txBody>
        </p:sp>
        <p:sp>
          <p:nvSpPr>
            <p:cNvPr id="13322" name="TextBox 9"/>
            <p:cNvSpPr txBox="1">
              <a:spLocks noChangeArrowheads="1"/>
            </p:cNvSpPr>
            <p:nvPr/>
          </p:nvSpPr>
          <p:spPr bwMode="auto">
            <a:xfrm>
              <a:off x="6215074" y="4406909"/>
              <a:ext cx="860425" cy="307975"/>
            </a:xfrm>
            <a:prstGeom prst="rect">
              <a:avLst/>
            </a:prstGeom>
            <a:noFill/>
            <a:ln w="9525">
              <a:noFill/>
              <a:miter lim="800000"/>
              <a:headEnd/>
              <a:tailEnd/>
            </a:ln>
          </p:spPr>
          <p:txBody>
            <a:bodyPr wrap="none">
              <a:spAutoFit/>
            </a:bodyPr>
            <a:lstStyle/>
            <a:p>
              <a:r>
                <a:rPr lang="en-CA" sz="1400" b="1"/>
                <a:t>Phase 3</a:t>
              </a:r>
            </a:p>
          </p:txBody>
        </p:sp>
      </p:grpSp>
      <p:sp>
        <p:nvSpPr>
          <p:cNvPr id="12" name="Rectangle 11"/>
          <p:cNvSpPr/>
          <p:nvPr/>
        </p:nvSpPr>
        <p:spPr>
          <a:xfrm>
            <a:off x="3357554" y="1428736"/>
            <a:ext cx="4500594" cy="328614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Rectangle 12"/>
          <p:cNvSpPr/>
          <p:nvPr/>
        </p:nvSpPr>
        <p:spPr>
          <a:xfrm>
            <a:off x="5500694" y="1428736"/>
            <a:ext cx="2357454" cy="328614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Rounded Rectangle 17"/>
          <p:cNvSpPr/>
          <p:nvPr/>
        </p:nvSpPr>
        <p:spPr>
          <a:xfrm>
            <a:off x="7500958" y="214290"/>
            <a:ext cx="1428760" cy="285752"/>
          </a:xfrm>
          <a:prstGeom prst="roundRect">
            <a:avLst/>
          </a:prstGeom>
          <a:solidFill>
            <a:schemeClr val="bg1">
              <a:lumMod val="6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9" name="Straight Connector 18"/>
          <p:cNvCxnSpPr/>
          <p:nvPr/>
        </p:nvCxnSpPr>
        <p:spPr>
          <a:xfrm rot="5400000">
            <a:off x="7679553"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7965305"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8251057"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8536809"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3" name="Rounded Rectangle 22"/>
          <p:cNvSpPr/>
          <p:nvPr/>
        </p:nvSpPr>
        <p:spPr>
          <a:xfrm>
            <a:off x="7500958"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Rounded Rectangle 23"/>
          <p:cNvSpPr/>
          <p:nvPr/>
        </p:nvSpPr>
        <p:spPr>
          <a:xfrm>
            <a:off x="7786710"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Rounded Rectangle 24"/>
          <p:cNvSpPr/>
          <p:nvPr/>
        </p:nvSpPr>
        <p:spPr>
          <a:xfrm>
            <a:off x="8072462"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
          <p:cNvSpPr>
            <a:spLocks noChangeArrowheads="1"/>
          </p:cNvSpPr>
          <p:nvPr/>
        </p:nvSpPr>
        <p:spPr bwMode="auto">
          <a:xfrm>
            <a:off x="214282" y="1052059"/>
            <a:ext cx="8675687" cy="5433282"/>
          </a:xfrm>
          <a:prstGeom prst="rect">
            <a:avLst/>
          </a:prstGeom>
          <a:noFill/>
          <a:ln w="9525">
            <a:noFill/>
            <a:miter lim="800000"/>
            <a:headEnd/>
            <a:tailEnd/>
          </a:ln>
        </p:spPr>
        <p:txBody>
          <a:bodyPr wrap="square">
            <a:spAutoFit/>
          </a:bodyPr>
          <a:lstStyle/>
          <a:p>
            <a:pPr>
              <a:lnSpc>
                <a:spcPct val="90000"/>
              </a:lnSpc>
              <a:spcBef>
                <a:spcPct val="20000"/>
              </a:spcBef>
              <a:buSzPct val="60000"/>
            </a:pPr>
            <a:r>
              <a:rPr lang="en-US" sz="2400" dirty="0" smtClean="0">
                <a:solidFill>
                  <a:schemeClr val="bg1"/>
                </a:solidFill>
                <a:latin typeface="Comic Sans MS" pitchFamily="66" charset="0"/>
              </a:rPr>
              <a:t>The </a:t>
            </a:r>
            <a:r>
              <a:rPr lang="en-US" sz="2400" dirty="0">
                <a:solidFill>
                  <a:schemeClr val="bg1"/>
                </a:solidFill>
                <a:latin typeface="Comic Sans MS" pitchFamily="66" charset="0"/>
              </a:rPr>
              <a:t>always-on generation’s </a:t>
            </a:r>
            <a:r>
              <a:rPr lang="en-US" sz="2400" dirty="0" smtClean="0">
                <a:solidFill>
                  <a:schemeClr val="bg1"/>
                </a:solidFill>
                <a:latin typeface="Comic Sans MS" pitchFamily="66" charset="0"/>
              </a:rPr>
              <a:t>sociality is tightly entwined  </a:t>
            </a:r>
            <a:r>
              <a:rPr lang="en-US" sz="2400" dirty="0">
                <a:solidFill>
                  <a:schemeClr val="bg1"/>
                </a:solidFill>
                <a:latin typeface="Comic Sans MS" pitchFamily="66" charset="0"/>
              </a:rPr>
              <a:t>with mobile </a:t>
            </a:r>
            <a:r>
              <a:rPr lang="en-US" sz="2400" dirty="0" smtClean="0">
                <a:solidFill>
                  <a:schemeClr val="bg1"/>
                </a:solidFill>
                <a:latin typeface="Comic Sans MS" pitchFamily="66" charset="0"/>
              </a:rPr>
              <a:t>phones – no ontological separation</a:t>
            </a:r>
            <a:endParaRPr lang="en-US" sz="2400" dirty="0">
              <a:solidFill>
                <a:schemeClr val="bg1"/>
              </a:solidFill>
              <a:latin typeface="Comic Sans MS" pitchFamily="66" charset="0"/>
            </a:endParaRPr>
          </a:p>
          <a:p>
            <a:pPr lvl="1">
              <a:lnSpc>
                <a:spcPct val="90000"/>
              </a:lnSpc>
              <a:spcBef>
                <a:spcPct val="20000"/>
              </a:spcBef>
              <a:buFontTx/>
              <a:buChar char="-"/>
            </a:pPr>
            <a:r>
              <a:rPr lang="en-US" sz="2400" dirty="0" smtClean="0">
                <a:solidFill>
                  <a:schemeClr val="bg1"/>
                </a:solidFill>
                <a:latin typeface="Comic Sans MS" pitchFamily="66" charset="0"/>
              </a:rPr>
              <a:t> Physical (device), environmental (transition), and social context as situated/embedded vis-à-vis each other (</a:t>
            </a:r>
            <a:r>
              <a:rPr lang="en-US" sz="2400" dirty="0" err="1" smtClean="0">
                <a:solidFill>
                  <a:schemeClr val="bg1"/>
                </a:solidFill>
                <a:latin typeface="Comic Sans MS" pitchFamily="66" charset="0"/>
              </a:rPr>
              <a:t>Suchman</a:t>
            </a:r>
            <a:r>
              <a:rPr lang="en-US" sz="2400" dirty="0" smtClean="0">
                <a:solidFill>
                  <a:schemeClr val="bg1"/>
                </a:solidFill>
                <a:latin typeface="Comic Sans MS" pitchFamily="66" charset="0"/>
              </a:rPr>
              <a:t>) and constitutively entangled (</a:t>
            </a:r>
            <a:r>
              <a:rPr lang="en-US" sz="2400" dirty="0" err="1" smtClean="0">
                <a:solidFill>
                  <a:schemeClr val="bg1"/>
                </a:solidFill>
                <a:latin typeface="Comic Sans MS" pitchFamily="66" charset="0"/>
              </a:rPr>
              <a:t>Barad</a:t>
            </a:r>
            <a:r>
              <a:rPr lang="en-US" sz="2400" dirty="0" smtClean="0">
                <a:solidFill>
                  <a:schemeClr val="bg1"/>
                </a:solidFill>
                <a:latin typeface="Comic Sans MS" pitchFamily="66" charset="0"/>
              </a:rPr>
              <a:t>; </a:t>
            </a:r>
            <a:r>
              <a:rPr lang="en-US" sz="2400" dirty="0" err="1" smtClean="0">
                <a:solidFill>
                  <a:schemeClr val="bg1"/>
                </a:solidFill>
                <a:latin typeface="Comic Sans MS" pitchFamily="66" charset="0"/>
              </a:rPr>
              <a:t>Orlikowski</a:t>
            </a:r>
            <a:r>
              <a:rPr lang="en-US" sz="2400" dirty="0" smtClean="0">
                <a:solidFill>
                  <a:schemeClr val="bg1"/>
                </a:solidFill>
                <a:latin typeface="Comic Sans MS" pitchFamily="66" charset="0"/>
              </a:rPr>
              <a:t>); information practices as one outcome.</a:t>
            </a:r>
          </a:p>
          <a:p>
            <a:pPr lvl="1">
              <a:spcBef>
                <a:spcPts val="200"/>
              </a:spcBef>
            </a:pPr>
            <a:endParaRPr lang="en-US" sz="1200" dirty="0" smtClean="0">
              <a:solidFill>
                <a:schemeClr val="bg1"/>
              </a:solidFill>
              <a:latin typeface="Comic Sans MS" pitchFamily="66" charset="0"/>
            </a:endParaRPr>
          </a:p>
          <a:p>
            <a:pPr lvl="1">
              <a:lnSpc>
                <a:spcPct val="90000"/>
              </a:lnSpc>
              <a:spcBef>
                <a:spcPct val="20000"/>
              </a:spcBef>
            </a:pPr>
            <a:r>
              <a:rPr lang="en-US" sz="2400" dirty="0" smtClean="0">
                <a:solidFill>
                  <a:schemeClr val="bg1"/>
                </a:solidFill>
                <a:latin typeface="Comic Sans MS" pitchFamily="66" charset="0"/>
              </a:rPr>
              <a:t>- Information practices in transitional </a:t>
            </a:r>
            <a:r>
              <a:rPr lang="en-US" sz="2400" dirty="0">
                <a:solidFill>
                  <a:schemeClr val="bg1"/>
                </a:solidFill>
                <a:latin typeface="Comic Sans MS" pitchFamily="66" charset="0"/>
              </a:rPr>
              <a:t>and chaotic contexts</a:t>
            </a:r>
          </a:p>
          <a:p>
            <a:pPr lvl="2">
              <a:lnSpc>
                <a:spcPct val="90000"/>
              </a:lnSpc>
              <a:spcBef>
                <a:spcPct val="20000"/>
              </a:spcBef>
              <a:buSzPct val="50000"/>
              <a:buFont typeface="Arial" pitchFamily="34" charset="0"/>
              <a:buChar char="•"/>
            </a:pPr>
            <a:r>
              <a:rPr lang="en-US" sz="2000" dirty="0">
                <a:solidFill>
                  <a:schemeClr val="bg1"/>
                </a:solidFill>
                <a:latin typeface="Comic Sans MS" pitchFamily="66" charset="0"/>
              </a:rPr>
              <a:t> Communication practices </a:t>
            </a:r>
            <a:r>
              <a:rPr lang="en-US" sz="2000" dirty="0" smtClean="0">
                <a:solidFill>
                  <a:schemeClr val="bg1"/>
                </a:solidFill>
                <a:latin typeface="Comic Sans MS" pitchFamily="66" charset="0"/>
              </a:rPr>
              <a:t>– rituals </a:t>
            </a:r>
            <a:r>
              <a:rPr lang="en-US" sz="2000" dirty="0">
                <a:solidFill>
                  <a:schemeClr val="bg1"/>
                </a:solidFill>
                <a:latin typeface="Comic Sans MS" pitchFamily="66" charset="0"/>
              </a:rPr>
              <a:t>associated with mobile phone use </a:t>
            </a:r>
            <a:r>
              <a:rPr lang="en-US" sz="2000" dirty="0" smtClean="0">
                <a:solidFill>
                  <a:schemeClr val="bg1"/>
                </a:solidFill>
                <a:latin typeface="Comic Sans MS" pitchFamily="66" charset="0"/>
              </a:rPr>
              <a:t>(Ling) in </a:t>
            </a:r>
            <a:r>
              <a:rPr lang="en-US" sz="2000" dirty="0">
                <a:solidFill>
                  <a:schemeClr val="bg1"/>
                </a:solidFill>
                <a:latin typeface="Comic Sans MS" pitchFamily="66" charset="0"/>
              </a:rPr>
              <a:t>managing feelings of loneliness. </a:t>
            </a:r>
            <a:endParaRPr lang="en-US" sz="2000" dirty="0" smtClean="0">
              <a:solidFill>
                <a:schemeClr val="bg1"/>
              </a:solidFill>
              <a:latin typeface="Comic Sans MS" pitchFamily="66" charset="0"/>
            </a:endParaRPr>
          </a:p>
          <a:p>
            <a:pPr lvl="2">
              <a:lnSpc>
                <a:spcPct val="90000"/>
              </a:lnSpc>
              <a:spcBef>
                <a:spcPct val="20000"/>
              </a:spcBef>
              <a:buSzPct val="50000"/>
              <a:buFont typeface="Arial" pitchFamily="34" charset="0"/>
              <a:buChar char="•"/>
            </a:pPr>
            <a:endParaRPr lang="en-US" sz="1100" dirty="0" smtClean="0">
              <a:solidFill>
                <a:schemeClr val="bg1"/>
              </a:solidFill>
              <a:latin typeface="Comic Sans MS" pitchFamily="66" charset="0"/>
            </a:endParaRPr>
          </a:p>
          <a:p>
            <a:pPr lvl="1">
              <a:lnSpc>
                <a:spcPct val="90000"/>
              </a:lnSpc>
              <a:spcBef>
                <a:spcPct val="20000"/>
              </a:spcBef>
              <a:buSzPct val="50000"/>
            </a:pPr>
            <a:r>
              <a:rPr lang="en-US" sz="2400" dirty="0" smtClean="0">
                <a:solidFill>
                  <a:srgbClr val="FFFFFF"/>
                </a:solidFill>
                <a:latin typeface="Comic Sans MS" pitchFamily="66" charset="0"/>
              </a:rPr>
              <a:t>- Challenge the definitions of information practice to include communicative practices within networks of people as a key component of information sharing (</a:t>
            </a:r>
            <a:r>
              <a:rPr lang="en-US" sz="2400" dirty="0" err="1" smtClean="0">
                <a:solidFill>
                  <a:srgbClr val="FFFFFF"/>
                </a:solidFill>
                <a:latin typeface="Comic Sans MS" pitchFamily="66" charset="0"/>
              </a:rPr>
              <a:t>Savolainen</a:t>
            </a:r>
            <a:r>
              <a:rPr lang="en-US" sz="2400" dirty="0" smtClean="0">
                <a:solidFill>
                  <a:srgbClr val="FFFFFF"/>
                </a:solidFill>
                <a:latin typeface="Comic Sans MS" pitchFamily="66" charset="0"/>
              </a:rPr>
              <a:t>). Social-process nature of information.</a:t>
            </a:r>
            <a:endParaRPr lang="en-US" sz="2000" dirty="0">
              <a:solidFill>
                <a:schemeClr val="bg1"/>
              </a:solidFill>
              <a:latin typeface="Comic Sans MS" pitchFamily="66" charset="0"/>
            </a:endParaRPr>
          </a:p>
        </p:txBody>
      </p:sp>
      <p:sp>
        <p:nvSpPr>
          <p:cNvPr id="14339" name="Slide Number Placeholder 5"/>
          <p:cNvSpPr>
            <a:spLocks noGrp="1"/>
          </p:cNvSpPr>
          <p:nvPr>
            <p:ph type="sldNum" sz="quarter" idx="12"/>
          </p:nvPr>
        </p:nvSpPr>
        <p:spPr>
          <a:noFill/>
        </p:spPr>
        <p:txBody>
          <a:bodyPr/>
          <a:lstStyle/>
          <a:p>
            <a:fld id="{2032534E-B158-422C-89DF-255AA3410BB0}" type="slidenum">
              <a:rPr lang="en-US" smtClean="0"/>
              <a:pPr/>
              <a:t>11</a:t>
            </a:fld>
            <a:endParaRPr lang="en-US" smtClean="0"/>
          </a:p>
        </p:txBody>
      </p:sp>
      <p:sp>
        <p:nvSpPr>
          <p:cNvPr id="5" name="Rectangle 4"/>
          <p:cNvSpPr/>
          <p:nvPr/>
        </p:nvSpPr>
        <p:spPr>
          <a:xfrm>
            <a:off x="2949174" y="357166"/>
            <a:ext cx="3087705" cy="590931"/>
          </a:xfrm>
          <a:prstGeom prst="rect">
            <a:avLst/>
          </a:prstGeom>
        </p:spPr>
        <p:txBody>
          <a:bodyPr wrap="none">
            <a:spAutoFit/>
          </a:bodyPr>
          <a:lstStyle/>
          <a:p>
            <a:pPr algn="ctr">
              <a:lnSpc>
                <a:spcPct val="90000"/>
              </a:lnSpc>
              <a:spcBef>
                <a:spcPct val="20000"/>
              </a:spcBef>
              <a:buSzPct val="60000"/>
            </a:pPr>
            <a:r>
              <a:rPr lang="en-US" sz="3600" dirty="0" smtClean="0">
                <a:solidFill>
                  <a:schemeClr val="bg1"/>
                </a:solidFill>
                <a:latin typeface="Comic Sans MS" pitchFamily="66" charset="0"/>
              </a:rPr>
              <a:t>Contributions</a:t>
            </a:r>
            <a:endParaRPr lang="en-US" sz="3600" dirty="0">
              <a:solidFill>
                <a:schemeClr val="bg1"/>
              </a:solidFill>
              <a:latin typeface="Comic Sans MS" pitchFamily="66" charset="0"/>
            </a:endParaRPr>
          </a:p>
        </p:txBody>
      </p:sp>
      <p:sp>
        <p:nvSpPr>
          <p:cNvPr id="6" name="Text Box 5"/>
          <p:cNvSpPr txBox="1">
            <a:spLocks noChangeArrowheads="1"/>
          </p:cNvSpPr>
          <p:nvPr/>
        </p:nvSpPr>
        <p:spPr bwMode="auto">
          <a:xfrm>
            <a:off x="900113" y="6643710"/>
            <a:ext cx="7343775" cy="242567"/>
          </a:xfrm>
          <a:prstGeom prst="rect">
            <a:avLst/>
          </a:prstGeom>
          <a:noFill/>
          <a:ln w="9525">
            <a:noFill/>
            <a:miter lim="800000"/>
            <a:headEnd/>
            <a:tailEnd/>
          </a:ln>
        </p:spPr>
        <p:txBody>
          <a:bodyPr>
            <a:spAutoFit/>
          </a:bodyPr>
          <a:lstStyle/>
          <a:p>
            <a:pPr algn="r">
              <a:lnSpc>
                <a:spcPct val="80000"/>
              </a:lnSpc>
              <a:spcBef>
                <a:spcPct val="20000"/>
              </a:spcBef>
            </a:pPr>
            <a:r>
              <a:rPr lang="en-US" sz="1200" dirty="0" smtClean="0">
                <a:latin typeface="augie"/>
              </a:rPr>
              <a:t>Copyright ©  Rhonda </a:t>
            </a:r>
            <a:r>
              <a:rPr lang="en-US" sz="1200" dirty="0">
                <a:latin typeface="augie"/>
              </a:rPr>
              <a:t>McEwen (2010)</a:t>
            </a:r>
            <a:endParaRPr lang="en-US" sz="1400" b="1" dirty="0"/>
          </a:p>
        </p:txBody>
      </p:sp>
      <p:sp>
        <p:nvSpPr>
          <p:cNvPr id="12" name="Rounded Rectangle 11"/>
          <p:cNvSpPr/>
          <p:nvPr/>
        </p:nvSpPr>
        <p:spPr>
          <a:xfrm>
            <a:off x="7500958" y="214290"/>
            <a:ext cx="1428760" cy="285752"/>
          </a:xfrm>
          <a:prstGeom prst="roundRect">
            <a:avLst/>
          </a:prstGeom>
          <a:solidFill>
            <a:schemeClr val="bg1">
              <a:lumMod val="6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3" name="Straight Connector 12"/>
          <p:cNvCxnSpPr/>
          <p:nvPr/>
        </p:nvCxnSpPr>
        <p:spPr>
          <a:xfrm rot="5400000">
            <a:off x="7679553"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7965305"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8251057"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8536809"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7500958"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Rounded Rectangle 17"/>
          <p:cNvSpPr/>
          <p:nvPr/>
        </p:nvSpPr>
        <p:spPr>
          <a:xfrm>
            <a:off x="7786710"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9" name="Rounded Rectangle 18"/>
          <p:cNvSpPr/>
          <p:nvPr/>
        </p:nvSpPr>
        <p:spPr>
          <a:xfrm>
            <a:off x="8072462"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Rounded Rectangle 19"/>
          <p:cNvSpPr/>
          <p:nvPr/>
        </p:nvSpPr>
        <p:spPr>
          <a:xfrm>
            <a:off x="8358214"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42910" y="1387471"/>
            <a:ext cx="7772400" cy="1470025"/>
          </a:xfrm>
        </p:spPr>
        <p:txBody>
          <a:bodyPr/>
          <a:lstStyle/>
          <a:p>
            <a:r>
              <a:rPr lang="en-CA" dirty="0" smtClean="0">
                <a:solidFill>
                  <a:srgbClr val="FFFF00"/>
                </a:solidFill>
              </a:rPr>
              <a:t>Questions/Discussion</a:t>
            </a:r>
            <a:endParaRPr lang="en-CA" dirty="0">
              <a:solidFill>
                <a:srgbClr val="FFFF00"/>
              </a:solidFill>
            </a:endParaRPr>
          </a:p>
        </p:txBody>
      </p:sp>
      <p:sp>
        <p:nvSpPr>
          <p:cNvPr id="6" name="Subtitle 5"/>
          <p:cNvSpPr>
            <a:spLocks noGrp="1"/>
          </p:cNvSpPr>
          <p:nvPr>
            <p:ph type="subTitle" idx="1"/>
          </p:nvPr>
        </p:nvSpPr>
        <p:spPr>
          <a:xfrm>
            <a:off x="1371600" y="2714620"/>
            <a:ext cx="6400800" cy="1257312"/>
          </a:xfrm>
        </p:spPr>
        <p:txBody>
          <a:bodyPr/>
          <a:lstStyle/>
          <a:p>
            <a:r>
              <a:rPr lang="en-CA" sz="2400" dirty="0" smtClean="0"/>
              <a:t>Contact: Rhonda McEwen</a:t>
            </a:r>
          </a:p>
          <a:p>
            <a:r>
              <a:rPr lang="en-CA" sz="2000" dirty="0" smtClean="0"/>
              <a:t>rhonda.mcewen@utoronto.ca</a:t>
            </a:r>
            <a:endParaRPr lang="en-CA" sz="2400" dirty="0" smtClean="0"/>
          </a:p>
          <a:p>
            <a:r>
              <a:rPr lang="en-CA" sz="2400" dirty="0" smtClean="0"/>
              <a:t> </a:t>
            </a:r>
            <a:endParaRPr lang="en-CA" sz="2400" dirty="0"/>
          </a:p>
        </p:txBody>
      </p:sp>
      <p:sp>
        <p:nvSpPr>
          <p:cNvPr id="4" name="Slide Number Placeholder 3"/>
          <p:cNvSpPr>
            <a:spLocks noGrp="1"/>
          </p:cNvSpPr>
          <p:nvPr>
            <p:ph type="sldNum" sz="quarter" idx="12"/>
          </p:nvPr>
        </p:nvSpPr>
        <p:spPr/>
        <p:txBody>
          <a:bodyPr/>
          <a:lstStyle/>
          <a:p>
            <a:pPr>
              <a:defRPr/>
            </a:pPr>
            <a:fld id="{5B2B7E52-A510-4105-BF1C-948DD9830B68}" type="slidenum">
              <a:rPr lang="en-US" smtClean="0">
                <a:solidFill>
                  <a:srgbClr val="FFFFFF"/>
                </a:solidFill>
              </a:rPr>
              <a:pPr>
                <a:defRPr/>
              </a:pPr>
              <a:t>12</a:t>
            </a:fld>
            <a:endParaRPr lang="en-US">
              <a:solidFill>
                <a:srgbClr val="FFFFFF"/>
              </a:solidFill>
            </a:endParaRPr>
          </a:p>
        </p:txBody>
      </p:sp>
      <p:pic>
        <p:nvPicPr>
          <p:cNvPr id="8" name="Picture 7"/>
          <p:cNvPicPr/>
          <p:nvPr/>
        </p:nvPicPr>
        <p:blipFill>
          <a:blip r:embed="rId2" cstate="print"/>
          <a:srcRect/>
          <a:stretch>
            <a:fillRect/>
          </a:stretch>
        </p:blipFill>
        <p:spPr bwMode="auto">
          <a:xfrm>
            <a:off x="3571868" y="3714752"/>
            <a:ext cx="1905000" cy="1905000"/>
          </a:xfrm>
          <a:prstGeom prst="rect">
            <a:avLst/>
          </a:prstGeom>
          <a:noFill/>
          <a:ln w="9525">
            <a:noFill/>
            <a:miter lim="800000"/>
            <a:headEnd/>
            <a:tailEnd/>
          </a:ln>
        </p:spPr>
      </p:pic>
      <p:sp>
        <p:nvSpPr>
          <p:cNvPr id="9" name="Text Box 5"/>
          <p:cNvSpPr txBox="1">
            <a:spLocks noChangeArrowheads="1"/>
          </p:cNvSpPr>
          <p:nvPr/>
        </p:nvSpPr>
        <p:spPr bwMode="auto">
          <a:xfrm>
            <a:off x="900113" y="6643710"/>
            <a:ext cx="7343775" cy="242567"/>
          </a:xfrm>
          <a:prstGeom prst="rect">
            <a:avLst/>
          </a:prstGeom>
          <a:noFill/>
          <a:ln w="9525">
            <a:noFill/>
            <a:miter lim="800000"/>
            <a:headEnd/>
            <a:tailEnd/>
          </a:ln>
        </p:spPr>
        <p:txBody>
          <a:bodyPr>
            <a:spAutoFit/>
          </a:bodyPr>
          <a:lstStyle/>
          <a:p>
            <a:pPr algn="r">
              <a:lnSpc>
                <a:spcPct val="80000"/>
              </a:lnSpc>
              <a:spcBef>
                <a:spcPct val="20000"/>
              </a:spcBef>
            </a:pPr>
            <a:r>
              <a:rPr lang="en-US" sz="1200" dirty="0" smtClean="0">
                <a:latin typeface="augie"/>
              </a:rPr>
              <a:t>Copyright ©  Rhonda </a:t>
            </a:r>
            <a:r>
              <a:rPr lang="en-US" sz="1200" dirty="0">
                <a:latin typeface="augie"/>
              </a:rPr>
              <a:t>McEwen (2010)</a:t>
            </a:r>
            <a:endParaRPr lang="en-US" sz="1400" b="1" dirty="0"/>
          </a:p>
        </p:txBody>
      </p:sp>
      <p:sp>
        <p:nvSpPr>
          <p:cNvPr id="7" name="Rounded Rectangle 6"/>
          <p:cNvSpPr/>
          <p:nvPr/>
        </p:nvSpPr>
        <p:spPr>
          <a:xfrm>
            <a:off x="7500958" y="214290"/>
            <a:ext cx="1428760" cy="285752"/>
          </a:xfrm>
          <a:prstGeom prst="roundRect">
            <a:avLst/>
          </a:prstGeom>
          <a:solidFill>
            <a:schemeClr val="bg1">
              <a:lumMod val="6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0" name="Straight Connector 9"/>
          <p:cNvCxnSpPr/>
          <p:nvPr/>
        </p:nvCxnSpPr>
        <p:spPr>
          <a:xfrm rot="5400000">
            <a:off x="7679553"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7965305"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8251057"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8536809"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7500958" y="214290"/>
            <a:ext cx="1428760" cy="285752"/>
          </a:xfrm>
          <a:prstGeom prst="roundRect">
            <a:avLst/>
          </a:prstGeom>
          <a:solidFill>
            <a:schemeClr val="bg1">
              <a:lumMod val="6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5" name="Straight Connector 14"/>
          <p:cNvCxnSpPr/>
          <p:nvPr/>
        </p:nvCxnSpPr>
        <p:spPr>
          <a:xfrm rot="5400000">
            <a:off x="7679553"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7965305"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8251057"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8536809"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7500958"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Rounded Rectangle 19"/>
          <p:cNvSpPr/>
          <p:nvPr/>
        </p:nvSpPr>
        <p:spPr>
          <a:xfrm>
            <a:off x="7786710"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Rounded Rectangle 20"/>
          <p:cNvSpPr/>
          <p:nvPr/>
        </p:nvSpPr>
        <p:spPr>
          <a:xfrm>
            <a:off x="8072462"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2" name="Rounded Rectangle 21"/>
          <p:cNvSpPr/>
          <p:nvPr/>
        </p:nvSpPr>
        <p:spPr>
          <a:xfrm>
            <a:off x="8358214"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 name="Rounded Rectangle 22"/>
          <p:cNvSpPr/>
          <p:nvPr/>
        </p:nvSpPr>
        <p:spPr>
          <a:xfrm>
            <a:off x="8643966"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Agenda</a:t>
            </a:r>
            <a:endParaRPr lang="en-CA" dirty="0"/>
          </a:p>
        </p:txBody>
      </p:sp>
      <p:sp>
        <p:nvSpPr>
          <p:cNvPr id="3" name="Content Placeholder 2"/>
          <p:cNvSpPr>
            <a:spLocks noGrp="1"/>
          </p:cNvSpPr>
          <p:nvPr>
            <p:ph idx="1"/>
          </p:nvPr>
        </p:nvSpPr>
        <p:spPr>
          <a:xfrm>
            <a:off x="457200" y="1350963"/>
            <a:ext cx="8401080" cy="4525962"/>
          </a:xfrm>
        </p:spPr>
        <p:txBody>
          <a:bodyPr/>
          <a:lstStyle/>
          <a:p>
            <a:pPr marL="514350" indent="-514350">
              <a:buFont typeface="+mj-lt"/>
              <a:buAutoNum type="arabicPeriod"/>
            </a:pPr>
            <a:endParaRPr lang="en-CA" dirty="0" smtClean="0"/>
          </a:p>
          <a:p>
            <a:pPr marL="514350" indent="-514350">
              <a:buFont typeface="+mj-lt"/>
              <a:buAutoNum type="arabicPeriod"/>
            </a:pPr>
            <a:r>
              <a:rPr lang="en-CA" dirty="0" smtClean="0"/>
              <a:t>Young Torontonians speak about mobile</a:t>
            </a:r>
            <a:endParaRPr lang="en-CA" dirty="0" smtClean="0"/>
          </a:p>
          <a:p>
            <a:pPr marL="914400" lvl="1" indent="-514350">
              <a:buFont typeface="Arial" pitchFamily="34" charset="0"/>
              <a:buChar char="•"/>
            </a:pPr>
            <a:r>
              <a:rPr lang="en-CA" dirty="0" smtClean="0"/>
              <a:t>Research assertions and questions	</a:t>
            </a:r>
            <a:endParaRPr lang="en-CA" dirty="0" smtClean="0"/>
          </a:p>
          <a:p>
            <a:pPr marL="514350" indent="-514350">
              <a:buFont typeface="+mj-lt"/>
              <a:buAutoNum type="arabicPeriod"/>
            </a:pPr>
            <a:r>
              <a:rPr lang="en-CA" dirty="0" smtClean="0"/>
              <a:t>Study design and conceptual framework</a:t>
            </a:r>
          </a:p>
          <a:p>
            <a:pPr marL="514350" indent="-514350">
              <a:buFont typeface="+mj-lt"/>
              <a:buAutoNum type="arabicPeriod"/>
            </a:pPr>
            <a:r>
              <a:rPr lang="en-CA" dirty="0" smtClean="0"/>
              <a:t>Key findings</a:t>
            </a:r>
          </a:p>
          <a:p>
            <a:pPr marL="514350" indent="-514350">
              <a:buFont typeface="+mj-lt"/>
              <a:buAutoNum type="arabicPeriod"/>
            </a:pPr>
            <a:r>
              <a:rPr lang="en-CA" dirty="0" smtClean="0"/>
              <a:t>Contributions</a:t>
            </a:r>
          </a:p>
          <a:p>
            <a:pPr marL="514350" indent="-514350">
              <a:buFont typeface="+mj-lt"/>
              <a:buAutoNum type="arabicPeriod"/>
            </a:pPr>
            <a:r>
              <a:rPr lang="en-CA" dirty="0" smtClean="0"/>
              <a:t>Questions/Discussion</a:t>
            </a:r>
            <a:endParaRPr lang="en-CA" dirty="0"/>
          </a:p>
        </p:txBody>
      </p:sp>
      <p:sp>
        <p:nvSpPr>
          <p:cNvPr id="4" name="Slide Number Placeholder 3"/>
          <p:cNvSpPr>
            <a:spLocks noGrp="1"/>
          </p:cNvSpPr>
          <p:nvPr>
            <p:ph type="sldNum" sz="quarter" idx="12"/>
          </p:nvPr>
        </p:nvSpPr>
        <p:spPr/>
        <p:txBody>
          <a:bodyPr/>
          <a:lstStyle/>
          <a:p>
            <a:pPr>
              <a:defRPr/>
            </a:pPr>
            <a:fld id="{5B2B7E52-A510-4105-BF1C-948DD9830B68}" type="slidenum">
              <a:rPr lang="en-US" smtClean="0">
                <a:solidFill>
                  <a:srgbClr val="FFFFFF"/>
                </a:solidFill>
              </a:rPr>
              <a:pPr>
                <a:defRPr/>
              </a:pPr>
              <a:t>2</a:t>
            </a:fld>
            <a:endParaRPr lang="en-US" dirty="0">
              <a:solidFill>
                <a:srgbClr val="FFFFFF"/>
              </a:solidFill>
            </a:endParaRPr>
          </a:p>
        </p:txBody>
      </p:sp>
      <p:sp>
        <p:nvSpPr>
          <p:cNvPr id="5" name="Rounded Rectangle 4"/>
          <p:cNvSpPr/>
          <p:nvPr/>
        </p:nvSpPr>
        <p:spPr>
          <a:xfrm>
            <a:off x="7500958" y="214290"/>
            <a:ext cx="1428760" cy="285752"/>
          </a:xfrm>
          <a:prstGeom prst="roundRect">
            <a:avLst/>
          </a:prstGeom>
          <a:solidFill>
            <a:schemeClr val="bg1">
              <a:lumMod val="6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7" name="Straight Connector 6"/>
          <p:cNvCxnSpPr/>
          <p:nvPr/>
        </p:nvCxnSpPr>
        <p:spPr>
          <a:xfrm rot="5400000">
            <a:off x="7679553"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7965305"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8251057"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8536809"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14313"/>
            <a:ext cx="8472488" cy="1143000"/>
          </a:xfrm>
          <a:noFill/>
          <a:ln w="9525">
            <a:noFill/>
            <a:miter lim="800000"/>
            <a:headEnd/>
            <a:tailEnd/>
          </a:ln>
        </p:spPr>
        <p:txBody>
          <a:bodyPr vert="horz" wrap="square" lIns="91440" tIns="45720" rIns="91440" bIns="45720" numCol="1" anchor="ctr" anchorCtr="0" compatLnSpc="1">
            <a:prstTxWarp prst="textNoShape">
              <a:avLst/>
            </a:prstTxWarp>
          </a:bodyPr>
          <a:lstStyle/>
          <a:p>
            <a:r>
              <a:rPr lang="en-CA" dirty="0" smtClean="0"/>
              <a:t>What do young Torontonians say about phones?</a:t>
            </a:r>
          </a:p>
        </p:txBody>
      </p:sp>
      <p:sp>
        <p:nvSpPr>
          <p:cNvPr id="5123" name="Slide Number Placeholder 3"/>
          <p:cNvSpPr>
            <a:spLocks noGrp="1"/>
          </p:cNvSpPr>
          <p:nvPr>
            <p:ph type="sldNum" sz="quarter" idx="12"/>
          </p:nvPr>
        </p:nvSpPr>
        <p:spPr>
          <a:xfrm>
            <a:off x="6553200" y="6310313"/>
            <a:ext cx="2133600" cy="476250"/>
          </a:xfrm>
          <a:noFill/>
        </p:spPr>
        <p:txBody>
          <a:bodyPr/>
          <a:lstStyle/>
          <a:p>
            <a:fld id="{FC65EC51-C0E2-4FA0-B7CF-958F67006EFF}" type="slidenum">
              <a:rPr lang="en-US" smtClean="0"/>
              <a:pPr/>
              <a:t>3</a:t>
            </a:fld>
            <a:endParaRPr lang="en-US" smtClean="0"/>
          </a:p>
        </p:txBody>
      </p:sp>
      <p:pic>
        <p:nvPicPr>
          <p:cNvPr id="12" name="Hamida2.wmv">
            <a:hlinkClick r:id="" action="ppaction://media"/>
          </p:cNvPr>
          <p:cNvPicPr>
            <a:picLocks noGrp="1" noRot="1" noChangeAspect="1"/>
          </p:cNvPicPr>
          <p:nvPr>
            <p:ph idx="1"/>
            <a:videoFile r:link="rId1"/>
          </p:nvPr>
        </p:nvPicPr>
        <p:blipFill>
          <a:blip r:embed="rId4" cstate="print"/>
          <a:srcRect/>
          <a:stretch>
            <a:fillRect/>
          </a:stretch>
        </p:blipFill>
        <p:spPr>
          <a:xfrm>
            <a:off x="1524000" y="1357313"/>
            <a:ext cx="6096000" cy="4572000"/>
          </a:xfrm>
        </p:spPr>
      </p:pic>
      <p:sp>
        <p:nvSpPr>
          <p:cNvPr id="10" name="TextBox 9"/>
          <p:cNvSpPr txBox="1">
            <a:spLocks noChangeArrowheads="1"/>
          </p:cNvSpPr>
          <p:nvPr/>
        </p:nvSpPr>
        <p:spPr bwMode="auto">
          <a:xfrm>
            <a:off x="1592263" y="5905500"/>
            <a:ext cx="5980112" cy="523875"/>
          </a:xfrm>
          <a:prstGeom prst="rect">
            <a:avLst/>
          </a:prstGeom>
          <a:noFill/>
          <a:ln w="9525">
            <a:noFill/>
            <a:miter lim="800000"/>
            <a:headEnd/>
            <a:tailEnd/>
          </a:ln>
        </p:spPr>
        <p:txBody>
          <a:bodyPr wrap="none">
            <a:spAutoFit/>
          </a:bodyPr>
          <a:lstStyle/>
          <a:p>
            <a:r>
              <a:rPr lang="en-CA" sz="2800">
                <a:solidFill>
                  <a:srgbClr val="FFFF66"/>
                </a:solidFill>
                <a:latin typeface="Comic Sans MS" pitchFamily="66" charset="0"/>
              </a:rPr>
              <a:t>And thus, A World More Intimate.</a:t>
            </a:r>
          </a:p>
        </p:txBody>
      </p:sp>
      <p:sp>
        <p:nvSpPr>
          <p:cNvPr id="6" name="TextBox 5"/>
          <p:cNvSpPr txBox="1">
            <a:spLocks noChangeArrowheads="1"/>
          </p:cNvSpPr>
          <p:nvPr/>
        </p:nvSpPr>
        <p:spPr bwMode="auto">
          <a:xfrm>
            <a:off x="1828800" y="5895975"/>
            <a:ext cx="5478463" cy="461963"/>
          </a:xfrm>
          <a:prstGeom prst="rect">
            <a:avLst/>
          </a:prstGeom>
          <a:noFill/>
          <a:ln w="9525">
            <a:noFill/>
            <a:miter lim="800000"/>
            <a:headEnd/>
            <a:tailEnd/>
          </a:ln>
        </p:spPr>
        <p:txBody>
          <a:bodyPr wrap="none">
            <a:spAutoFit/>
          </a:bodyPr>
          <a:lstStyle/>
          <a:p>
            <a:r>
              <a:rPr lang="en-CA" sz="2400">
                <a:solidFill>
                  <a:srgbClr val="FFFF66"/>
                </a:solidFill>
                <a:latin typeface="Comic Sans MS" pitchFamily="66" charset="0"/>
              </a:rPr>
              <a:t>I feel like I’m still part of their lives</a:t>
            </a:r>
          </a:p>
        </p:txBody>
      </p:sp>
      <p:sp>
        <p:nvSpPr>
          <p:cNvPr id="7" name="TextBox 6"/>
          <p:cNvSpPr txBox="1">
            <a:spLocks noChangeArrowheads="1"/>
          </p:cNvSpPr>
          <p:nvPr/>
        </p:nvSpPr>
        <p:spPr bwMode="auto">
          <a:xfrm>
            <a:off x="571500" y="5895975"/>
            <a:ext cx="8002588" cy="461963"/>
          </a:xfrm>
          <a:prstGeom prst="rect">
            <a:avLst/>
          </a:prstGeom>
          <a:noFill/>
          <a:ln w="9525">
            <a:noFill/>
            <a:miter lim="800000"/>
            <a:headEnd/>
            <a:tailEnd/>
          </a:ln>
        </p:spPr>
        <p:txBody>
          <a:bodyPr wrap="none">
            <a:spAutoFit/>
          </a:bodyPr>
          <a:lstStyle/>
          <a:p>
            <a:r>
              <a:rPr lang="en-CA" sz="2400">
                <a:solidFill>
                  <a:srgbClr val="FFFF66"/>
                </a:solidFill>
                <a:latin typeface="Comic Sans MS" pitchFamily="66" charset="0"/>
              </a:rPr>
              <a:t>you still feel that presence because of this technology</a:t>
            </a:r>
          </a:p>
        </p:txBody>
      </p:sp>
      <p:sp>
        <p:nvSpPr>
          <p:cNvPr id="9" name="TextBox 8"/>
          <p:cNvSpPr txBox="1">
            <a:spLocks noChangeArrowheads="1"/>
          </p:cNvSpPr>
          <p:nvPr/>
        </p:nvSpPr>
        <p:spPr bwMode="auto">
          <a:xfrm>
            <a:off x="1285875" y="5895975"/>
            <a:ext cx="6615113" cy="461963"/>
          </a:xfrm>
          <a:prstGeom prst="rect">
            <a:avLst/>
          </a:prstGeom>
          <a:noFill/>
          <a:ln w="9525">
            <a:noFill/>
            <a:miter lim="800000"/>
            <a:headEnd/>
            <a:tailEnd/>
          </a:ln>
        </p:spPr>
        <p:txBody>
          <a:bodyPr wrap="none">
            <a:spAutoFit/>
          </a:bodyPr>
          <a:lstStyle/>
          <a:p>
            <a:r>
              <a:rPr lang="en-CA" sz="2400">
                <a:solidFill>
                  <a:srgbClr val="FFFF66"/>
                </a:solidFill>
                <a:latin typeface="Comic Sans MS" pitchFamily="66" charset="0"/>
              </a:rPr>
              <a:t>as long as there is service there’s connection</a:t>
            </a:r>
          </a:p>
        </p:txBody>
      </p:sp>
      <p:sp>
        <p:nvSpPr>
          <p:cNvPr id="17" name="TextBox 16"/>
          <p:cNvSpPr txBox="1">
            <a:spLocks noChangeArrowheads="1"/>
          </p:cNvSpPr>
          <p:nvPr/>
        </p:nvSpPr>
        <p:spPr bwMode="auto">
          <a:xfrm>
            <a:off x="2386013" y="5895975"/>
            <a:ext cx="3910012" cy="461963"/>
          </a:xfrm>
          <a:prstGeom prst="rect">
            <a:avLst/>
          </a:prstGeom>
          <a:noFill/>
          <a:ln w="9525">
            <a:noFill/>
            <a:miter lim="800000"/>
            <a:headEnd/>
            <a:tailEnd/>
          </a:ln>
        </p:spPr>
        <p:txBody>
          <a:bodyPr wrap="none">
            <a:spAutoFit/>
          </a:bodyPr>
          <a:lstStyle/>
          <a:p>
            <a:r>
              <a:rPr lang="en-CA" sz="2400">
                <a:solidFill>
                  <a:srgbClr val="FFFF66"/>
                </a:solidFill>
                <a:latin typeface="Comic Sans MS" pitchFamily="66" charset="0"/>
              </a:rPr>
              <a:t>it made the world smaller.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par>
                                <p:cTn id="7" presetID="10" presetClass="entr" presetSubtype="0" fill="remove" grpId="0" nodeType="withEffect">
                                  <p:stCondLst>
                                    <p:cond delay="2600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5000"/>
                                        <p:tgtEl>
                                          <p:spTgt spid="9"/>
                                        </p:tgtEl>
                                      </p:cBhvr>
                                    </p:animEffect>
                                  </p:childTnLst>
                                  <p:subTnLst>
                                    <p:set>
                                      <p:cBhvr override="childStyle">
                                        <p:cTn dur="1" fill="hold" display="0" masterRel="sameClick" afterEffect="1">
                                          <p:stCondLst>
                                            <p:cond evt="end" delay="0">
                                              <p:tn val="7"/>
                                            </p:cond>
                                          </p:stCondLst>
                                        </p:cTn>
                                        <p:tgtEl>
                                          <p:spTgt spid="9"/>
                                        </p:tgtEl>
                                        <p:attrNameLst>
                                          <p:attrName>style.visibility</p:attrName>
                                        </p:attrNameLst>
                                      </p:cBhvr>
                                      <p:to>
                                        <p:strVal val="hidden"/>
                                      </p:to>
                                    </p:set>
                                  </p:subTnLst>
                                </p:cTn>
                              </p:par>
                              <p:par>
                                <p:cTn id="10" presetID="10" presetClass="entr" presetSubtype="0" fill="remove" grpId="0" nodeType="withEffect">
                                  <p:stCondLst>
                                    <p:cond delay="500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0"/>
                                        <p:tgtEl>
                                          <p:spTgt spid="6"/>
                                        </p:tgtEl>
                                      </p:cBhvr>
                                    </p:animEffect>
                                  </p:childTnLst>
                                  <p:subTnLst>
                                    <p:set>
                                      <p:cBhvr override="childStyle">
                                        <p:cTn dur="1" fill="hold" display="0" masterRel="sameClick" afterEffect="1">
                                          <p:stCondLst>
                                            <p:cond evt="end" delay="0">
                                              <p:tn val="10"/>
                                            </p:cond>
                                          </p:stCondLst>
                                        </p:cTn>
                                        <p:tgtEl>
                                          <p:spTgt spid="6"/>
                                        </p:tgtEl>
                                        <p:attrNameLst>
                                          <p:attrName>style.visibility</p:attrName>
                                        </p:attrNameLst>
                                      </p:cBhvr>
                                      <p:to>
                                        <p:strVal val="hidden"/>
                                      </p:to>
                                    </p:set>
                                  </p:subTnLst>
                                </p:cTn>
                              </p:par>
                              <p:par>
                                <p:cTn id="13" presetID="10" presetClass="entr" presetSubtype="0" fill="remove" grpId="0" nodeType="withEffect">
                                  <p:stCondLst>
                                    <p:cond delay="55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0"/>
                                        <p:tgtEl>
                                          <p:spTgt spid="7"/>
                                        </p:tgtEl>
                                      </p:cBhvr>
                                    </p:animEffect>
                                  </p:childTnLst>
                                  <p:subTnLst>
                                    <p:set>
                                      <p:cBhvr override="childStyle">
                                        <p:cTn dur="1" fill="hold" display="0" masterRel="sameClick" afterEffect="1">
                                          <p:stCondLst>
                                            <p:cond evt="end" delay="0">
                                              <p:tn val="13"/>
                                            </p:cond>
                                          </p:stCondLst>
                                        </p:cTn>
                                        <p:tgtEl>
                                          <p:spTgt spid="7"/>
                                        </p:tgtEl>
                                        <p:attrNameLst>
                                          <p:attrName>style.visibility</p:attrName>
                                        </p:attrNameLst>
                                      </p:cBhvr>
                                      <p:to>
                                        <p:strVal val="hidden"/>
                                      </p:to>
                                    </p:set>
                                  </p:subTnLst>
                                </p:cTn>
                              </p:par>
                              <p:par>
                                <p:cTn id="16" presetID="10" presetClass="entr" presetSubtype="0" fill="remove" grpId="0" nodeType="withEffect">
                                  <p:stCondLst>
                                    <p:cond delay="920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3000"/>
                                        <p:tgtEl>
                                          <p:spTgt spid="17"/>
                                        </p:tgtEl>
                                      </p:cBhvr>
                                    </p:animEffect>
                                  </p:childTnLst>
                                  <p:subTnLst>
                                    <p:set>
                                      <p:cBhvr override="childStyle">
                                        <p:cTn dur="1" fill="hold" display="0" masterRel="sameClick" afterEffect="1">
                                          <p:stCondLst>
                                            <p:cond evt="end" delay="0">
                                              <p:tn val="16"/>
                                            </p:cond>
                                          </p:stCondLst>
                                        </p:cTn>
                                        <p:tgtEl>
                                          <p:spTgt spid="17"/>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24" fill="hold" display="0">
                  <p:stCondLst>
                    <p:cond delay="indefinite"/>
                  </p:stCondLst>
                  <p:endCondLst>
                    <p:cond evt="onNext" delay="0">
                      <p:tgtEl>
                        <p:sldTgt/>
                      </p:tgtEl>
                    </p:cond>
                    <p:cond evt="onPrev" delay="0">
                      <p:tgtEl>
                        <p:sldTgt/>
                      </p:tgtEl>
                    </p:cond>
                  </p:endCondLst>
                </p:cTn>
                <p:tgtEl>
                  <p:spTgt spid="12"/>
                </p:tgtEl>
              </p:cMediaNode>
            </p:video>
          </p:childTnLst>
        </p:cTn>
      </p:par>
    </p:tnLst>
    <p:bldLst>
      <p:bldP spid="10" grpId="0"/>
      <p:bldP spid="6" grpId="0"/>
      <p:bldP spid="7" grpId="0"/>
      <p:bldP spid="9"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5"/>
          <p:cNvSpPr>
            <a:spLocks noGrp="1"/>
          </p:cNvSpPr>
          <p:nvPr>
            <p:ph type="sldNum" sz="quarter" idx="12"/>
          </p:nvPr>
        </p:nvSpPr>
        <p:spPr>
          <a:noFill/>
        </p:spPr>
        <p:txBody>
          <a:bodyPr/>
          <a:lstStyle/>
          <a:p>
            <a:fld id="{43947319-35B3-4518-920F-17FFC1BA7D00}" type="slidenum">
              <a:rPr lang="en-US" smtClean="0"/>
              <a:pPr/>
              <a:t>4</a:t>
            </a:fld>
            <a:endParaRPr lang="en-US" dirty="0" smtClean="0"/>
          </a:p>
        </p:txBody>
      </p:sp>
      <p:sp>
        <p:nvSpPr>
          <p:cNvPr id="6147" name="Rectangle 2"/>
          <p:cNvSpPr>
            <a:spLocks noGrp="1" noChangeArrowheads="1"/>
          </p:cNvSpPr>
          <p:nvPr>
            <p:ph type="title"/>
          </p:nvPr>
        </p:nvSpPr>
        <p:spPr/>
        <p:txBody>
          <a:bodyPr/>
          <a:lstStyle/>
          <a:p>
            <a:r>
              <a:rPr lang="en-US" smtClean="0"/>
              <a:t>Research Assertions</a:t>
            </a:r>
          </a:p>
        </p:txBody>
      </p:sp>
      <p:sp>
        <p:nvSpPr>
          <p:cNvPr id="3075" name="Rectangle 3"/>
          <p:cNvSpPr>
            <a:spLocks noGrp="1" noChangeArrowheads="1"/>
          </p:cNvSpPr>
          <p:nvPr>
            <p:ph type="body" idx="1"/>
          </p:nvPr>
        </p:nvSpPr>
        <p:spPr>
          <a:xfrm>
            <a:off x="457200" y="1214422"/>
            <a:ext cx="8229600" cy="5030787"/>
          </a:xfrm>
        </p:spPr>
        <p:txBody>
          <a:bodyPr/>
          <a:lstStyle/>
          <a:p>
            <a:pPr>
              <a:lnSpc>
                <a:spcPct val="90000"/>
              </a:lnSpc>
            </a:pPr>
            <a:r>
              <a:rPr lang="en-US" sz="2400" dirty="0" smtClean="0"/>
              <a:t>Mobile phones are used to maintain relationships and also to build new ones during transitions.</a:t>
            </a:r>
          </a:p>
          <a:p>
            <a:pPr>
              <a:lnSpc>
                <a:spcPct val="90000"/>
              </a:lnSpc>
            </a:pPr>
            <a:r>
              <a:rPr lang="en-US" sz="2400" dirty="0" smtClean="0"/>
              <a:t>Mobile phones are used to bridge social gaps in personal networks that are exaggerated when 1st year students move away from well-established social and emotional supports (</a:t>
            </a:r>
            <a:r>
              <a:rPr lang="en-US" sz="2400" dirty="0" err="1" smtClean="0"/>
              <a:t>Simmel</a:t>
            </a:r>
            <a:r>
              <a:rPr lang="en-US" sz="2400" dirty="0" smtClean="0"/>
              <a:t>).</a:t>
            </a:r>
          </a:p>
          <a:p>
            <a:pPr lvl="1">
              <a:lnSpc>
                <a:spcPct val="90000"/>
              </a:lnSpc>
            </a:pPr>
            <a:r>
              <a:rPr lang="en-US" sz="2000" dirty="0" smtClean="0"/>
              <a:t>The always-on generation.</a:t>
            </a:r>
          </a:p>
          <a:p>
            <a:pPr lvl="1">
              <a:lnSpc>
                <a:spcPct val="90000"/>
              </a:lnSpc>
            </a:pPr>
            <a:r>
              <a:rPr lang="en-US" sz="2000" dirty="0" smtClean="0"/>
              <a:t>Transitional and chaotic contexts</a:t>
            </a:r>
          </a:p>
          <a:p>
            <a:pPr lvl="2">
              <a:lnSpc>
                <a:spcPct val="90000"/>
              </a:lnSpc>
            </a:pPr>
            <a:r>
              <a:rPr lang="en-US" sz="1800" dirty="0" smtClean="0"/>
              <a:t>Communication practices – vis-à-vis rituals (Turner, Van </a:t>
            </a:r>
            <a:r>
              <a:rPr lang="en-US" sz="1800" dirty="0" err="1" smtClean="0"/>
              <a:t>Gennep</a:t>
            </a:r>
            <a:r>
              <a:rPr lang="en-US" sz="1800" dirty="0" smtClean="0"/>
              <a:t>) associated with mobile phone use in managing feelings of loneliness. </a:t>
            </a:r>
          </a:p>
          <a:p>
            <a:pPr lvl="2">
              <a:lnSpc>
                <a:spcPct val="90000"/>
              </a:lnSpc>
            </a:pPr>
            <a:r>
              <a:rPr lang="en-US" sz="1800" dirty="0" smtClean="0"/>
              <a:t>Social affordances (Gibson, Wellman) of mobile phones – i.e. the properties of mobile phones that foster sociality through action.</a:t>
            </a:r>
          </a:p>
          <a:p>
            <a:pPr>
              <a:lnSpc>
                <a:spcPct val="90000"/>
              </a:lnSpc>
            </a:pPr>
            <a:r>
              <a:rPr lang="en-US" sz="2400" dirty="0" smtClean="0"/>
              <a:t>Mobile phone information practices counteract social fragmentation and increase social cohesion within personal networks (Durkheim, Ling) .</a:t>
            </a:r>
          </a:p>
        </p:txBody>
      </p:sp>
      <p:sp>
        <p:nvSpPr>
          <p:cNvPr id="10" name="Rounded Rectangle 9"/>
          <p:cNvSpPr/>
          <p:nvPr/>
        </p:nvSpPr>
        <p:spPr>
          <a:xfrm>
            <a:off x="7500958" y="214290"/>
            <a:ext cx="1428760" cy="285752"/>
          </a:xfrm>
          <a:prstGeom prst="roundRect">
            <a:avLst/>
          </a:prstGeom>
          <a:solidFill>
            <a:schemeClr val="bg1">
              <a:lumMod val="6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1" name="Straight Connector 10"/>
          <p:cNvCxnSpPr/>
          <p:nvPr/>
        </p:nvCxnSpPr>
        <p:spPr>
          <a:xfrm rot="5400000">
            <a:off x="7679553"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7965305"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8251057"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8536809"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7500958"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7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7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a:noFill/>
        </p:spPr>
        <p:txBody>
          <a:bodyPr/>
          <a:lstStyle/>
          <a:p>
            <a:fld id="{C6B75FC5-F6BE-405E-8C66-ABB7F59C5F86}" type="slidenum">
              <a:rPr lang="en-US" smtClean="0"/>
              <a:pPr/>
              <a:t>5</a:t>
            </a:fld>
            <a:endParaRPr lang="en-US" smtClean="0"/>
          </a:p>
        </p:txBody>
      </p:sp>
      <p:sp>
        <p:nvSpPr>
          <p:cNvPr id="7171" name="Rectangle 2"/>
          <p:cNvSpPr>
            <a:spLocks noGrp="1" noChangeArrowheads="1"/>
          </p:cNvSpPr>
          <p:nvPr>
            <p:ph type="title"/>
          </p:nvPr>
        </p:nvSpPr>
        <p:spPr/>
        <p:txBody>
          <a:bodyPr/>
          <a:lstStyle/>
          <a:p>
            <a:r>
              <a:rPr lang="en-US" smtClean="0"/>
              <a:t>Research Questions</a:t>
            </a:r>
          </a:p>
        </p:txBody>
      </p:sp>
      <p:sp>
        <p:nvSpPr>
          <p:cNvPr id="7172" name="Rectangle 3"/>
          <p:cNvSpPr>
            <a:spLocks noGrp="1" noChangeArrowheads="1"/>
          </p:cNvSpPr>
          <p:nvPr>
            <p:ph type="body" idx="1"/>
          </p:nvPr>
        </p:nvSpPr>
        <p:spPr/>
        <p:txBody>
          <a:bodyPr/>
          <a:lstStyle/>
          <a:p>
            <a:pPr>
              <a:buFontTx/>
              <a:buNone/>
            </a:pPr>
            <a:r>
              <a:rPr lang="en-US" sz="2400" smtClean="0"/>
              <a:t> RQ 1. Is there evidence that mobile phones are used to maintain or extend personal networks? </a:t>
            </a:r>
          </a:p>
          <a:p>
            <a:pPr>
              <a:buFontTx/>
              <a:buNone/>
            </a:pPr>
            <a:endParaRPr lang="en-US" sz="2400" smtClean="0"/>
          </a:p>
          <a:p>
            <a:pPr>
              <a:buFontTx/>
              <a:buNone/>
            </a:pPr>
            <a:r>
              <a:rPr lang="en-US" sz="2400" smtClean="0"/>
              <a:t>RQ 2. To what extent are mobile phones used to support and facilitate personal network changes for first-year undergraduates? and,</a:t>
            </a:r>
          </a:p>
          <a:p>
            <a:endParaRPr lang="en-US" sz="2400" smtClean="0"/>
          </a:p>
          <a:p>
            <a:pPr>
              <a:buFontTx/>
              <a:buNone/>
            </a:pPr>
            <a:r>
              <a:rPr lang="en-US" sz="2400" smtClean="0"/>
              <a:t>RQ3. What information practices are demonstrated when mobile phones are used in social interactions within the transitional first-year?</a:t>
            </a:r>
          </a:p>
          <a:p>
            <a:endParaRPr lang="en-US" sz="2400" smtClean="0"/>
          </a:p>
        </p:txBody>
      </p:sp>
      <p:sp>
        <p:nvSpPr>
          <p:cNvPr id="10" name="Rounded Rectangle 9"/>
          <p:cNvSpPr/>
          <p:nvPr/>
        </p:nvSpPr>
        <p:spPr>
          <a:xfrm>
            <a:off x="7500958" y="214290"/>
            <a:ext cx="1428760" cy="285752"/>
          </a:xfrm>
          <a:prstGeom prst="roundRect">
            <a:avLst/>
          </a:prstGeom>
          <a:solidFill>
            <a:schemeClr val="bg1">
              <a:lumMod val="6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1" name="Straight Connector 10"/>
          <p:cNvCxnSpPr/>
          <p:nvPr/>
        </p:nvCxnSpPr>
        <p:spPr>
          <a:xfrm rot="5400000">
            <a:off x="7679553"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7965305"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8251057"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8536809"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7500958"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CA" smtClean="0"/>
              <a:t>Study Background</a:t>
            </a:r>
          </a:p>
        </p:txBody>
      </p:sp>
      <p:sp>
        <p:nvSpPr>
          <p:cNvPr id="3075" name="Content Placeholder 2"/>
          <p:cNvSpPr>
            <a:spLocks noGrp="1"/>
          </p:cNvSpPr>
          <p:nvPr>
            <p:ph idx="1"/>
          </p:nvPr>
        </p:nvSpPr>
        <p:spPr/>
        <p:txBody>
          <a:bodyPr/>
          <a:lstStyle/>
          <a:p>
            <a:r>
              <a:rPr lang="en-CA" sz="2400" dirty="0" smtClean="0"/>
              <a:t>Participants </a:t>
            </a:r>
          </a:p>
          <a:p>
            <a:pPr lvl="1"/>
            <a:r>
              <a:rPr lang="en-CA" sz="2000" dirty="0" smtClean="0"/>
              <a:t>Young people (17-22 years old), their mobile phones, friends &amp; family</a:t>
            </a:r>
          </a:p>
          <a:p>
            <a:r>
              <a:rPr lang="en-CA" sz="2400" dirty="0" smtClean="0"/>
              <a:t>Research sites </a:t>
            </a:r>
          </a:p>
          <a:p>
            <a:pPr lvl="1"/>
            <a:r>
              <a:rPr lang="en-CA" sz="2000" dirty="0" smtClean="0"/>
              <a:t>University of Toronto and Ryerson University</a:t>
            </a:r>
          </a:p>
          <a:p>
            <a:r>
              <a:rPr lang="en-US" sz="2400" dirty="0" smtClean="0"/>
              <a:t>Longitudinal study</a:t>
            </a:r>
          </a:p>
          <a:p>
            <a:pPr lvl="1"/>
            <a:r>
              <a:rPr lang="en-US" sz="2000" dirty="0" smtClean="0"/>
              <a:t>Ethnographic pre-study (Jun-Aug 2007)</a:t>
            </a:r>
          </a:p>
          <a:p>
            <a:r>
              <a:rPr lang="en-US" sz="2000" dirty="0" smtClean="0"/>
              <a:t>Online survey x2 (Nov 2007, Mar 2008) </a:t>
            </a:r>
          </a:p>
          <a:p>
            <a:pPr lvl="1"/>
            <a:r>
              <a:rPr lang="en-US" sz="1600" dirty="0" smtClean="0"/>
              <a:t>Survey 1, n = 173</a:t>
            </a:r>
          </a:p>
          <a:p>
            <a:pPr lvl="1"/>
            <a:r>
              <a:rPr lang="en-US" sz="1600" dirty="0" smtClean="0"/>
              <a:t>Survey 2, n = 153</a:t>
            </a:r>
          </a:p>
          <a:p>
            <a:r>
              <a:rPr lang="en-US" sz="2400" dirty="0" smtClean="0"/>
              <a:t>In-depth interview (July &amp; Aug 2008), </a:t>
            </a:r>
            <a:r>
              <a:rPr lang="en-US" sz="2400" dirty="0" err="1" smtClean="0"/>
              <a:t>Sociograms</a:t>
            </a:r>
            <a:endParaRPr lang="en-US" sz="2400" dirty="0" smtClean="0"/>
          </a:p>
          <a:p>
            <a:pPr lvl="1"/>
            <a:r>
              <a:rPr lang="en-US" sz="1600" dirty="0" smtClean="0"/>
              <a:t>Interviews, n = 20</a:t>
            </a:r>
          </a:p>
        </p:txBody>
      </p:sp>
      <p:sp>
        <p:nvSpPr>
          <p:cNvPr id="3076" name="Slide Number Placeholder 3"/>
          <p:cNvSpPr>
            <a:spLocks noGrp="1"/>
          </p:cNvSpPr>
          <p:nvPr>
            <p:ph type="sldNum" sz="quarter" idx="12"/>
          </p:nvPr>
        </p:nvSpPr>
        <p:spPr>
          <a:noFill/>
        </p:spPr>
        <p:txBody>
          <a:bodyPr/>
          <a:lstStyle/>
          <a:p>
            <a:fld id="{723B127B-4E1F-41B0-A409-B2B65A81D309}" type="slidenum">
              <a:rPr lang="en-US" smtClean="0"/>
              <a:pPr/>
              <a:t>6</a:t>
            </a:fld>
            <a:endParaRPr lang="en-US" smtClean="0"/>
          </a:p>
        </p:txBody>
      </p:sp>
      <p:sp>
        <p:nvSpPr>
          <p:cNvPr id="10" name="Rounded Rectangle 9"/>
          <p:cNvSpPr/>
          <p:nvPr/>
        </p:nvSpPr>
        <p:spPr>
          <a:xfrm>
            <a:off x="7500958" y="214290"/>
            <a:ext cx="1428760" cy="285752"/>
          </a:xfrm>
          <a:prstGeom prst="roundRect">
            <a:avLst/>
          </a:prstGeom>
          <a:solidFill>
            <a:schemeClr val="bg1">
              <a:lumMod val="6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1" name="Straight Connector 10"/>
          <p:cNvCxnSpPr/>
          <p:nvPr/>
        </p:nvCxnSpPr>
        <p:spPr>
          <a:xfrm rot="5400000">
            <a:off x="7679553"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7965305"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8251057"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8536809"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7500958"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Rounded Rectangle 15"/>
          <p:cNvSpPr/>
          <p:nvPr/>
        </p:nvSpPr>
        <p:spPr>
          <a:xfrm>
            <a:off x="7786710"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CA" smtClean="0"/>
              <a:t>Framing the research - Concepts</a:t>
            </a:r>
          </a:p>
        </p:txBody>
      </p:sp>
      <p:sp>
        <p:nvSpPr>
          <p:cNvPr id="8195" name="Slide Number Placeholder 3"/>
          <p:cNvSpPr>
            <a:spLocks noGrp="1"/>
          </p:cNvSpPr>
          <p:nvPr>
            <p:ph type="sldNum" sz="quarter" idx="12"/>
          </p:nvPr>
        </p:nvSpPr>
        <p:spPr>
          <a:noFill/>
        </p:spPr>
        <p:txBody>
          <a:bodyPr/>
          <a:lstStyle/>
          <a:p>
            <a:fld id="{82B45095-6C19-44ED-B3D5-F0102BD2AB50}" type="slidenum">
              <a:rPr lang="en-US" smtClean="0"/>
              <a:pPr/>
              <a:t>7</a:t>
            </a:fld>
            <a:endParaRPr lang="en-US" smtClean="0"/>
          </a:p>
        </p:txBody>
      </p:sp>
      <p:grpSp>
        <p:nvGrpSpPr>
          <p:cNvPr id="2" name="Group 7"/>
          <p:cNvGrpSpPr>
            <a:grpSpLocks/>
          </p:cNvGrpSpPr>
          <p:nvPr/>
        </p:nvGrpSpPr>
        <p:grpSpPr bwMode="auto">
          <a:xfrm>
            <a:off x="1571625" y="1643063"/>
            <a:ext cx="6257925" cy="4000500"/>
            <a:chOff x="1571625" y="1643063"/>
            <a:chExt cx="6257925" cy="4000500"/>
          </a:xfrm>
        </p:grpSpPr>
        <p:pic>
          <p:nvPicPr>
            <p:cNvPr id="33794" name="Picture 2"/>
            <p:cNvPicPr>
              <a:picLocks noChangeAspect="1" noChangeArrowheads="1"/>
            </p:cNvPicPr>
            <p:nvPr/>
          </p:nvPicPr>
          <p:blipFill>
            <a:blip r:embed="rId2" cstate="print"/>
            <a:srcRect/>
            <a:stretch>
              <a:fillRect/>
            </a:stretch>
          </p:blipFill>
          <p:spPr bwMode="auto">
            <a:xfrm>
              <a:off x="1571625" y="1643063"/>
              <a:ext cx="6257925" cy="4000500"/>
            </a:xfrm>
            <a:prstGeom prst="rect">
              <a:avLst/>
            </a:prstGeom>
            <a:solidFill>
              <a:schemeClr val="bg1">
                <a:lumMod val="95000"/>
              </a:schemeClr>
            </a:solidFill>
            <a:ln w="9525">
              <a:noFill/>
              <a:miter lim="800000"/>
              <a:headEnd/>
              <a:tailEnd/>
            </a:ln>
          </p:spPr>
        </p:pic>
        <p:sp>
          <p:nvSpPr>
            <p:cNvPr id="5" name="Rectangle 4"/>
            <p:cNvSpPr/>
            <p:nvPr/>
          </p:nvSpPr>
          <p:spPr>
            <a:xfrm>
              <a:off x="4143375" y="1928813"/>
              <a:ext cx="785813" cy="142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6" name="Rectangle 5"/>
            <p:cNvSpPr/>
            <p:nvPr/>
          </p:nvSpPr>
          <p:spPr>
            <a:xfrm>
              <a:off x="2500313" y="3714750"/>
              <a:ext cx="785812" cy="142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7" name="Rectangle 6"/>
            <p:cNvSpPr/>
            <p:nvPr/>
          </p:nvSpPr>
          <p:spPr>
            <a:xfrm>
              <a:off x="5786438" y="3714750"/>
              <a:ext cx="785812" cy="2143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9" name="TextBox 8"/>
          <p:cNvSpPr txBox="1"/>
          <p:nvPr/>
        </p:nvSpPr>
        <p:spPr>
          <a:xfrm>
            <a:off x="1857356" y="3761906"/>
            <a:ext cx="1285884" cy="738664"/>
          </a:xfrm>
          <a:prstGeom prst="rect">
            <a:avLst/>
          </a:prstGeom>
          <a:noFill/>
        </p:spPr>
        <p:txBody>
          <a:bodyPr wrap="square" rtlCol="0">
            <a:spAutoFit/>
          </a:bodyPr>
          <a:lstStyle/>
          <a:p>
            <a:r>
              <a:rPr lang="en-CA" sz="1400" dirty="0" smtClean="0">
                <a:latin typeface="Arial" pitchFamily="34" charset="0"/>
                <a:cs typeface="Arial" pitchFamily="34" charset="0"/>
              </a:rPr>
              <a:t>(</a:t>
            </a:r>
            <a:r>
              <a:rPr lang="en-CA" sz="1400" dirty="0" err="1" smtClean="0">
                <a:latin typeface="Arial" pitchFamily="34" charset="0"/>
                <a:cs typeface="Arial" pitchFamily="34" charset="0"/>
              </a:rPr>
              <a:t>Barad</a:t>
            </a:r>
            <a:r>
              <a:rPr lang="en-CA" sz="1400" dirty="0" smtClean="0">
                <a:latin typeface="Arial" pitchFamily="34" charset="0"/>
                <a:cs typeface="Arial" pitchFamily="34" charset="0"/>
              </a:rPr>
              <a:t>, </a:t>
            </a:r>
            <a:r>
              <a:rPr lang="en-CA" sz="1400" dirty="0" err="1" smtClean="0">
                <a:latin typeface="Arial" pitchFamily="34" charset="0"/>
                <a:cs typeface="Arial" pitchFamily="34" charset="0"/>
              </a:rPr>
              <a:t>Orlikowski</a:t>
            </a:r>
            <a:r>
              <a:rPr lang="en-CA" sz="1400" dirty="0" smtClean="0">
                <a:latin typeface="Arial" pitchFamily="34" charset="0"/>
                <a:cs typeface="Arial" pitchFamily="34" charset="0"/>
              </a:rPr>
              <a:t>, </a:t>
            </a:r>
            <a:r>
              <a:rPr lang="en-CA" sz="1400" dirty="0" err="1" smtClean="0">
                <a:latin typeface="Arial" pitchFamily="34" charset="0"/>
                <a:cs typeface="Arial" pitchFamily="34" charset="0"/>
              </a:rPr>
              <a:t>Suchman</a:t>
            </a:r>
            <a:r>
              <a:rPr lang="en-CA" sz="1400" dirty="0" smtClean="0">
                <a:latin typeface="Arial" pitchFamily="34" charset="0"/>
                <a:cs typeface="Arial" pitchFamily="34" charset="0"/>
              </a:rPr>
              <a:t>)</a:t>
            </a:r>
            <a:endParaRPr lang="en-CA" sz="1400" dirty="0">
              <a:latin typeface="Arial" pitchFamily="34" charset="0"/>
              <a:cs typeface="Arial" pitchFamily="34" charset="0"/>
            </a:endParaRPr>
          </a:p>
        </p:txBody>
      </p:sp>
      <p:sp>
        <p:nvSpPr>
          <p:cNvPr id="10" name="TextBox 9"/>
          <p:cNvSpPr txBox="1"/>
          <p:nvPr/>
        </p:nvSpPr>
        <p:spPr>
          <a:xfrm>
            <a:off x="6357950" y="3832215"/>
            <a:ext cx="1285884" cy="954107"/>
          </a:xfrm>
          <a:prstGeom prst="rect">
            <a:avLst/>
          </a:prstGeom>
          <a:noFill/>
        </p:spPr>
        <p:txBody>
          <a:bodyPr wrap="square" rtlCol="0">
            <a:spAutoFit/>
          </a:bodyPr>
          <a:lstStyle/>
          <a:p>
            <a:r>
              <a:rPr lang="en-CA" sz="1400" dirty="0" smtClean="0">
                <a:latin typeface="Arial" pitchFamily="34" charset="0"/>
                <a:cs typeface="Arial" pitchFamily="34" charset="0"/>
              </a:rPr>
              <a:t>(Ling, Durkheim, Collins, Turner)</a:t>
            </a:r>
            <a:endParaRPr lang="en-CA" sz="1400" dirty="0">
              <a:latin typeface="Arial" pitchFamily="34" charset="0"/>
              <a:cs typeface="Arial" pitchFamily="34" charset="0"/>
            </a:endParaRPr>
          </a:p>
        </p:txBody>
      </p:sp>
      <p:sp>
        <p:nvSpPr>
          <p:cNvPr id="11" name="TextBox 10"/>
          <p:cNvSpPr txBox="1"/>
          <p:nvPr/>
        </p:nvSpPr>
        <p:spPr>
          <a:xfrm>
            <a:off x="4786314" y="1619896"/>
            <a:ext cx="2000264" cy="523220"/>
          </a:xfrm>
          <a:prstGeom prst="rect">
            <a:avLst/>
          </a:prstGeom>
          <a:noFill/>
        </p:spPr>
        <p:txBody>
          <a:bodyPr wrap="square" rtlCol="0">
            <a:spAutoFit/>
          </a:bodyPr>
          <a:lstStyle/>
          <a:p>
            <a:r>
              <a:rPr lang="en-CA" sz="1400" dirty="0" smtClean="0">
                <a:latin typeface="Arial" pitchFamily="34" charset="0"/>
                <a:cs typeface="Arial" pitchFamily="34" charset="0"/>
              </a:rPr>
              <a:t>(Ito, </a:t>
            </a:r>
            <a:r>
              <a:rPr lang="en-CA" sz="1400" dirty="0" err="1" smtClean="0">
                <a:latin typeface="Arial" pitchFamily="34" charset="0"/>
                <a:cs typeface="Arial" pitchFamily="34" charset="0"/>
              </a:rPr>
              <a:t>Habuchi</a:t>
            </a:r>
            <a:r>
              <a:rPr lang="en-CA" sz="1400" dirty="0" smtClean="0">
                <a:latin typeface="Arial" pitchFamily="34" charset="0"/>
                <a:cs typeface="Arial" pitchFamily="34" charset="0"/>
              </a:rPr>
              <a:t>, Matsuda)</a:t>
            </a:r>
            <a:endParaRPr lang="en-CA" sz="1400" dirty="0">
              <a:latin typeface="Arial" pitchFamily="34" charset="0"/>
              <a:cs typeface="Arial" pitchFamily="34" charset="0"/>
            </a:endParaRPr>
          </a:p>
        </p:txBody>
      </p:sp>
      <p:sp>
        <p:nvSpPr>
          <p:cNvPr id="17" name="Rounded Rectangle 16"/>
          <p:cNvSpPr/>
          <p:nvPr/>
        </p:nvSpPr>
        <p:spPr>
          <a:xfrm>
            <a:off x="7500958" y="214290"/>
            <a:ext cx="1428760" cy="285752"/>
          </a:xfrm>
          <a:prstGeom prst="roundRect">
            <a:avLst/>
          </a:prstGeom>
          <a:solidFill>
            <a:schemeClr val="bg1">
              <a:lumMod val="6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8" name="Straight Connector 17"/>
          <p:cNvCxnSpPr/>
          <p:nvPr/>
        </p:nvCxnSpPr>
        <p:spPr>
          <a:xfrm rot="5400000">
            <a:off x="7679553"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7965305"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8251057"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8536809"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7500958"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 name="Rounded Rectangle 22"/>
          <p:cNvSpPr/>
          <p:nvPr/>
        </p:nvSpPr>
        <p:spPr>
          <a:xfrm>
            <a:off x="7786710"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6"/>
          <p:cNvSpPr>
            <a:spLocks noGrp="1"/>
          </p:cNvSpPr>
          <p:nvPr>
            <p:ph type="sldNum" sz="quarter" idx="12"/>
          </p:nvPr>
        </p:nvSpPr>
        <p:spPr>
          <a:noFill/>
        </p:spPr>
        <p:txBody>
          <a:bodyPr/>
          <a:lstStyle/>
          <a:p>
            <a:fld id="{77A25333-AD0A-46FA-9DD2-3687EF5E6FBB}" type="slidenum">
              <a:rPr lang="en-US" smtClean="0"/>
              <a:pPr/>
              <a:t>8</a:t>
            </a:fld>
            <a:endParaRPr lang="en-US" smtClean="0"/>
          </a:p>
        </p:txBody>
      </p:sp>
      <p:sp>
        <p:nvSpPr>
          <p:cNvPr id="11267" name="Rectangle 4"/>
          <p:cNvSpPr>
            <a:spLocks noGrp="1" noChangeArrowheads="1"/>
          </p:cNvSpPr>
          <p:nvPr>
            <p:ph type="title"/>
          </p:nvPr>
        </p:nvSpPr>
        <p:spPr>
          <a:xfrm>
            <a:off x="314325" y="274638"/>
            <a:ext cx="8401050" cy="1143000"/>
          </a:xfrm>
        </p:spPr>
        <p:txBody>
          <a:bodyPr/>
          <a:lstStyle/>
          <a:p>
            <a:r>
              <a:rPr lang="en-US" sz="3200" smtClean="0"/>
              <a:t>Key Findings – loneliness, autonomy &amp; trust</a:t>
            </a:r>
          </a:p>
        </p:txBody>
      </p:sp>
      <p:sp>
        <p:nvSpPr>
          <p:cNvPr id="11268" name="Text Placeholder 5"/>
          <p:cNvSpPr>
            <a:spLocks noGrp="1"/>
          </p:cNvSpPr>
          <p:nvPr>
            <p:ph type="body" sz="half" idx="2"/>
          </p:nvPr>
        </p:nvSpPr>
        <p:spPr>
          <a:xfrm>
            <a:off x="571500" y="1350963"/>
            <a:ext cx="8115300" cy="4525962"/>
          </a:xfrm>
        </p:spPr>
        <p:txBody>
          <a:bodyPr/>
          <a:lstStyle/>
          <a:p>
            <a:r>
              <a:rPr lang="en-CA" smtClean="0"/>
              <a:t>Three key themes emerged</a:t>
            </a:r>
          </a:p>
          <a:p>
            <a:pPr lvl="1"/>
            <a:r>
              <a:rPr lang="en-CA" smtClean="0"/>
              <a:t>Youth mobile phone practices increase social cohesion by:</a:t>
            </a:r>
          </a:p>
          <a:p>
            <a:pPr marL="1371600" lvl="2" indent="-457200">
              <a:buSzPct val="90000"/>
              <a:buFontTx/>
              <a:buAutoNum type="arabicParenR"/>
            </a:pPr>
            <a:r>
              <a:rPr lang="en-CA" smtClean="0"/>
              <a:t>Providing the means to maintain ties thereby </a:t>
            </a:r>
            <a:r>
              <a:rPr lang="en-CA" u="sng" smtClean="0"/>
              <a:t>mitigating perceptions of loneliness and aloneness,</a:t>
            </a:r>
          </a:p>
          <a:p>
            <a:pPr marL="1371600" lvl="2" indent="-457200">
              <a:buSzPct val="90000"/>
              <a:buFontTx/>
              <a:buAutoNum type="arabicParenR"/>
            </a:pPr>
            <a:r>
              <a:rPr lang="en-CA" smtClean="0"/>
              <a:t>Empowering first-year undergraduates to </a:t>
            </a:r>
            <a:r>
              <a:rPr lang="en-CA" u="sng" smtClean="0"/>
              <a:t>construct order and predictability</a:t>
            </a:r>
            <a:r>
              <a:rPr lang="en-CA" smtClean="0"/>
              <a:t> during this transition, and</a:t>
            </a:r>
          </a:p>
          <a:p>
            <a:pPr marL="1371600" lvl="2" indent="-457200">
              <a:buSzPct val="90000"/>
              <a:buFontTx/>
              <a:buAutoNum type="arabicParenR"/>
            </a:pPr>
            <a:r>
              <a:rPr lang="en-CA" smtClean="0"/>
              <a:t>Providing the means to </a:t>
            </a:r>
            <a:r>
              <a:rPr lang="en-CA" u="sng" smtClean="0"/>
              <a:t>immediately and frequently access emotional support </a:t>
            </a:r>
            <a:r>
              <a:rPr lang="en-CA" smtClean="0"/>
              <a:t>established though reciprocity and trust.</a:t>
            </a:r>
          </a:p>
        </p:txBody>
      </p:sp>
      <p:sp>
        <p:nvSpPr>
          <p:cNvPr id="6" name="Text Box 5"/>
          <p:cNvSpPr txBox="1">
            <a:spLocks noChangeArrowheads="1"/>
          </p:cNvSpPr>
          <p:nvPr/>
        </p:nvSpPr>
        <p:spPr bwMode="auto">
          <a:xfrm>
            <a:off x="900113" y="6643710"/>
            <a:ext cx="7343775" cy="242567"/>
          </a:xfrm>
          <a:prstGeom prst="rect">
            <a:avLst/>
          </a:prstGeom>
          <a:noFill/>
          <a:ln w="9525">
            <a:noFill/>
            <a:miter lim="800000"/>
            <a:headEnd/>
            <a:tailEnd/>
          </a:ln>
        </p:spPr>
        <p:txBody>
          <a:bodyPr>
            <a:spAutoFit/>
          </a:bodyPr>
          <a:lstStyle/>
          <a:p>
            <a:pPr algn="r">
              <a:lnSpc>
                <a:spcPct val="80000"/>
              </a:lnSpc>
              <a:spcBef>
                <a:spcPct val="20000"/>
              </a:spcBef>
            </a:pPr>
            <a:r>
              <a:rPr lang="en-US" sz="1200" dirty="0" smtClean="0">
                <a:latin typeface="augie"/>
              </a:rPr>
              <a:t>Copyright ©  Rhonda </a:t>
            </a:r>
            <a:r>
              <a:rPr lang="en-US" sz="1200" dirty="0">
                <a:latin typeface="augie"/>
              </a:rPr>
              <a:t>McEwen (2010)</a:t>
            </a:r>
            <a:endParaRPr lang="en-US" sz="1400" b="1" dirty="0"/>
          </a:p>
        </p:txBody>
      </p:sp>
      <p:sp>
        <p:nvSpPr>
          <p:cNvPr id="12" name="Rounded Rectangle 11"/>
          <p:cNvSpPr/>
          <p:nvPr/>
        </p:nvSpPr>
        <p:spPr>
          <a:xfrm>
            <a:off x="7500958" y="214290"/>
            <a:ext cx="1428760" cy="285752"/>
          </a:xfrm>
          <a:prstGeom prst="roundRect">
            <a:avLst/>
          </a:prstGeom>
          <a:solidFill>
            <a:schemeClr val="bg1">
              <a:lumMod val="6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3" name="Straight Connector 12"/>
          <p:cNvCxnSpPr/>
          <p:nvPr/>
        </p:nvCxnSpPr>
        <p:spPr>
          <a:xfrm rot="5400000">
            <a:off x="7679553"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7965305"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8251057"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8536809"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7500958"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Rounded Rectangle 17"/>
          <p:cNvSpPr/>
          <p:nvPr/>
        </p:nvSpPr>
        <p:spPr>
          <a:xfrm>
            <a:off x="7786710"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9" name="Rounded Rectangle 18"/>
          <p:cNvSpPr/>
          <p:nvPr/>
        </p:nvSpPr>
        <p:spPr>
          <a:xfrm>
            <a:off x="8072462"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a:noFill/>
        </p:spPr>
        <p:txBody>
          <a:bodyPr/>
          <a:lstStyle/>
          <a:p>
            <a:fld id="{FFC254CD-7F99-4DFC-A8AB-82381ADEF11A}" type="slidenum">
              <a:rPr lang="en-US" smtClean="0"/>
              <a:pPr/>
              <a:t>9</a:t>
            </a:fld>
            <a:endParaRPr lang="en-US" smtClean="0"/>
          </a:p>
        </p:txBody>
      </p:sp>
      <p:sp>
        <p:nvSpPr>
          <p:cNvPr id="12291" name="Rectangle 2"/>
          <p:cNvSpPr>
            <a:spLocks noGrp="1" noChangeArrowheads="1"/>
          </p:cNvSpPr>
          <p:nvPr>
            <p:ph type="title"/>
          </p:nvPr>
        </p:nvSpPr>
        <p:spPr/>
        <p:txBody>
          <a:bodyPr/>
          <a:lstStyle/>
          <a:p>
            <a:r>
              <a:rPr lang="en-US" smtClean="0"/>
              <a:t>Other findings</a:t>
            </a:r>
          </a:p>
        </p:txBody>
      </p:sp>
      <p:sp>
        <p:nvSpPr>
          <p:cNvPr id="9220" name="Rectangle 3"/>
          <p:cNvSpPr>
            <a:spLocks noGrp="1" noChangeArrowheads="1"/>
          </p:cNvSpPr>
          <p:nvPr>
            <p:ph type="body" idx="1"/>
          </p:nvPr>
        </p:nvSpPr>
        <p:spPr>
          <a:xfrm>
            <a:off x="457200" y="1071563"/>
            <a:ext cx="7758138" cy="5102225"/>
          </a:xfrm>
        </p:spPr>
        <p:txBody>
          <a:bodyPr/>
          <a:lstStyle/>
          <a:p>
            <a:r>
              <a:rPr lang="en-US" sz="2400" dirty="0" smtClean="0"/>
              <a:t>Geography (commuters) matters a lot </a:t>
            </a:r>
          </a:p>
          <a:p>
            <a:pPr lvl="1"/>
            <a:r>
              <a:rPr lang="en-US" sz="2000" dirty="0" smtClean="0"/>
              <a:t>Off campus students who did not live at home used mobile the least – felt left out.</a:t>
            </a:r>
          </a:p>
          <a:p>
            <a:pPr lvl="1"/>
            <a:r>
              <a:rPr lang="en-US" sz="2000" dirty="0" smtClean="0"/>
              <a:t>On campus students used mobile phones less than commuters (25% &lt; 5times p/d)</a:t>
            </a:r>
          </a:p>
          <a:p>
            <a:pPr lvl="1"/>
            <a:endParaRPr lang="en-US" sz="2000" dirty="0" smtClean="0"/>
          </a:p>
          <a:p>
            <a:r>
              <a:rPr lang="en-US" sz="2400" dirty="0" smtClean="0"/>
              <a:t>Gender</a:t>
            </a:r>
          </a:p>
          <a:p>
            <a:pPr lvl="1"/>
            <a:r>
              <a:rPr lang="en-CA" sz="2000" dirty="0" smtClean="0"/>
              <a:t>Comparing gender with frequency of mobile phone use there is evidence that among heavy young men and young women displayed more similarities than differences.</a:t>
            </a:r>
          </a:p>
          <a:p>
            <a:pPr lvl="1"/>
            <a:r>
              <a:rPr lang="en-CA" sz="2000" dirty="0" smtClean="0"/>
              <a:t>Young women chose “Personal safety” and “Avoid loneliness” more than young men.</a:t>
            </a:r>
            <a:endParaRPr lang="en-US" sz="2000" dirty="0" smtClean="0"/>
          </a:p>
          <a:p>
            <a:pPr lvl="1"/>
            <a:r>
              <a:rPr lang="en-US" sz="2000" dirty="0" smtClean="0"/>
              <a:t>Mobile phone use to initiate romantic relationships problematic.</a:t>
            </a:r>
          </a:p>
          <a:p>
            <a:endParaRPr lang="en-US" sz="2400" dirty="0" smtClean="0"/>
          </a:p>
        </p:txBody>
      </p:sp>
      <p:sp>
        <p:nvSpPr>
          <p:cNvPr id="10" name="Rounded Rectangle 9"/>
          <p:cNvSpPr/>
          <p:nvPr/>
        </p:nvSpPr>
        <p:spPr>
          <a:xfrm>
            <a:off x="7500958" y="214290"/>
            <a:ext cx="1428760" cy="285752"/>
          </a:xfrm>
          <a:prstGeom prst="roundRect">
            <a:avLst/>
          </a:prstGeom>
          <a:solidFill>
            <a:schemeClr val="bg1">
              <a:lumMod val="6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1" name="Straight Connector 10"/>
          <p:cNvCxnSpPr/>
          <p:nvPr/>
        </p:nvCxnSpPr>
        <p:spPr>
          <a:xfrm rot="5400000">
            <a:off x="7679553"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7965305"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8251057"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8536809" y="321447"/>
            <a:ext cx="21431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7500958"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Rounded Rectangle 15"/>
          <p:cNvSpPr/>
          <p:nvPr/>
        </p:nvSpPr>
        <p:spPr>
          <a:xfrm>
            <a:off x="7786710"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7" name="Rounded Rectangle 16"/>
          <p:cNvSpPr/>
          <p:nvPr/>
        </p:nvSpPr>
        <p:spPr>
          <a:xfrm>
            <a:off x="8072462" y="214290"/>
            <a:ext cx="285752" cy="214314"/>
          </a:xfrm>
          <a:prstGeom prst="roundRect">
            <a:avLst/>
          </a:prstGeom>
          <a:solidFill>
            <a:srgbClr val="008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20">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220">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22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2564</TotalTime>
  <Words>1399</Words>
  <Application>Microsoft Office PowerPoint</Application>
  <PresentationFormat>On-screen Show (4:3)</PresentationFormat>
  <Paragraphs>172</Paragraphs>
  <Slides>12</Slides>
  <Notes>8</Notes>
  <HiddenSlides>0</HiddenSlides>
  <MMClips>1</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Default Design</vt:lpstr>
      <vt:lpstr>A world more intimate: exploring the role of mobile phones in maintaining and extending social networks</vt:lpstr>
      <vt:lpstr>Agenda</vt:lpstr>
      <vt:lpstr>What do young Torontonians say about phones?</vt:lpstr>
      <vt:lpstr>Research Assertions</vt:lpstr>
      <vt:lpstr>Research Questions</vt:lpstr>
      <vt:lpstr>Study Background</vt:lpstr>
      <vt:lpstr>Framing the research - Concepts</vt:lpstr>
      <vt:lpstr>Key Findings – loneliness, autonomy &amp; trust</vt:lpstr>
      <vt:lpstr>Other findings</vt:lpstr>
      <vt:lpstr>Phases of use</vt:lpstr>
      <vt:lpstr>Slide 11</vt:lpstr>
      <vt:lpstr>Questions/Discussion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Avatar &amp; Identity</dc:title>
  <dc:creator>Stuart</dc:creator>
  <cp:lastModifiedBy>Stuart</cp:lastModifiedBy>
  <cp:revision>260</cp:revision>
  <dcterms:created xsi:type="dcterms:W3CDTF">2010-01-08T05:39:11Z</dcterms:created>
  <dcterms:modified xsi:type="dcterms:W3CDTF">2010-06-20T14:55:49Z</dcterms:modified>
</cp:coreProperties>
</file>